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9"/>
  </p:notesMasterIdLst>
  <p:handoutMasterIdLst>
    <p:handoutMasterId r:id="rId40"/>
  </p:handoutMasterIdLst>
  <p:sldIdLst>
    <p:sldId id="256" r:id="rId3"/>
    <p:sldId id="257" r:id="rId4"/>
    <p:sldId id="284" r:id="rId5"/>
    <p:sldId id="293" r:id="rId6"/>
    <p:sldId id="292" r:id="rId7"/>
    <p:sldId id="286" r:id="rId8"/>
    <p:sldId id="291" r:id="rId9"/>
    <p:sldId id="290" r:id="rId10"/>
    <p:sldId id="289" r:id="rId11"/>
    <p:sldId id="299" r:id="rId12"/>
    <p:sldId id="298" r:id="rId13"/>
    <p:sldId id="300" r:id="rId14"/>
    <p:sldId id="297" r:id="rId15"/>
    <p:sldId id="301" r:id="rId16"/>
    <p:sldId id="287" r:id="rId17"/>
    <p:sldId id="302" r:id="rId18"/>
    <p:sldId id="303" r:id="rId19"/>
    <p:sldId id="304" r:id="rId20"/>
    <p:sldId id="305" r:id="rId21"/>
    <p:sldId id="296" r:id="rId22"/>
    <p:sldId id="295" r:id="rId23"/>
    <p:sldId id="294" r:id="rId24"/>
    <p:sldId id="314" r:id="rId25"/>
    <p:sldId id="309" r:id="rId26"/>
    <p:sldId id="310" r:id="rId27"/>
    <p:sldId id="311" r:id="rId28"/>
    <p:sldId id="312" r:id="rId29"/>
    <p:sldId id="322" r:id="rId30"/>
    <p:sldId id="323" r:id="rId31"/>
    <p:sldId id="321" r:id="rId32"/>
    <p:sldId id="324" r:id="rId33"/>
    <p:sldId id="317" r:id="rId34"/>
    <p:sldId id="318" r:id="rId35"/>
    <p:sldId id="319" r:id="rId36"/>
    <p:sldId id="325" r:id="rId37"/>
    <p:sldId id="32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C90"/>
    <a:srgbClr val="66C2AC"/>
    <a:srgbClr val="62D5E4"/>
    <a:srgbClr val="3A927D"/>
    <a:srgbClr val="164770"/>
    <a:srgbClr val="245A4D"/>
    <a:srgbClr val="257AC1"/>
    <a:srgbClr val="14436A"/>
    <a:srgbClr val="327E6C"/>
    <a:srgbClr val="1F6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1" d="100"/>
          <a:sy n="81" d="100"/>
        </p:scale>
        <p:origin x="846" y="96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3012846070627108"/>
          <c:y val="8.8644728354336871E-2"/>
          <c:w val="0.5452855374468828"/>
          <c:h val="0.617095230006964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(Госзадание)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2013-2014 уч.год</c:v>
                </c:pt>
                <c:pt idx="1">
                  <c:v>2014-2015 уч.год</c:v>
                </c:pt>
                <c:pt idx="2">
                  <c:v>2015-2016 уч.год</c:v>
                </c:pt>
                <c:pt idx="3">
                  <c:v>2016-2017 уч.год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194</c:v>
                </c:pt>
                <c:pt idx="1">
                  <c:v>226</c:v>
                </c:pt>
                <c:pt idx="2">
                  <c:v>208</c:v>
                </c:pt>
                <c:pt idx="3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73-4A17-B848-7DB2502859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Внебюджет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Bookman Old Style" panose="020506040505050202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2013-2014 уч.год</c:v>
                </c:pt>
                <c:pt idx="1">
                  <c:v>2014-2015 уч.год</c:v>
                </c:pt>
                <c:pt idx="2">
                  <c:v>2015-2016 уч.год</c:v>
                </c:pt>
                <c:pt idx="3">
                  <c:v>2016-2017 уч.год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1">
                  <c:v>0</c:v>
                </c:pt>
                <c:pt idx="2">
                  <c:v>16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73-4A17-B848-7DB2502859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460928"/>
        <c:axId val="6462464"/>
        <c:axId val="0"/>
      </c:bar3DChart>
      <c:catAx>
        <c:axId val="6460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462464"/>
        <c:crosses val="autoZero"/>
        <c:auto val="1"/>
        <c:lblAlgn val="ctr"/>
        <c:lblOffset val="100"/>
        <c:noMultiLvlLbl val="0"/>
      </c:catAx>
      <c:valAx>
        <c:axId val="6462464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ru-RU" sz="1200" b="0" dirty="0" smtClean="0">
                    <a:latin typeface="Bookman Old Style" panose="02050604050505020204" pitchFamily="18" charset="0"/>
                  </a:rPr>
                  <a:t>Количество поступивших, чел</a:t>
                </a:r>
                <a:endParaRPr lang="ru-RU" sz="1200" b="0" dirty="0">
                  <a:latin typeface="Bookman Old Style" panose="02050604050505020204" pitchFamily="18" charset="0"/>
                </a:endParaRPr>
              </a:p>
            </c:rich>
          </c:tx>
          <c:layout>
            <c:manualLayout>
              <c:xMode val="edge"/>
              <c:yMode val="edge"/>
              <c:x val="4.9722985073767045E-2"/>
              <c:y val="5.007134090767315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Bookman Old Style" panose="02050604050505020204" pitchFamily="18" charset="0"/>
              </a:defRPr>
            </a:pPr>
            <a:endParaRPr lang="ru-RU"/>
          </a:p>
        </c:txPr>
        <c:crossAx val="6460928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200">
                <a:latin typeface="Bookman Old Style" panose="02050604050505020204" pitchFamily="18" charset="0"/>
              </a:defRPr>
            </a:pPr>
            <a:endParaRPr lang="ru-RU"/>
          </a:p>
        </c:txPr>
      </c:dTable>
    </c:plotArea>
    <c:legend>
      <c:legendPos val="r"/>
      <c:layout>
        <c:manualLayout>
          <c:xMode val="edge"/>
          <c:yMode val="edge"/>
          <c:x val="0.73109413034643844"/>
          <c:y val="0.45373401371399569"/>
          <c:w val="0.26738163345792065"/>
          <c:h val="0.12813794273242102"/>
        </c:manualLayout>
      </c:layout>
      <c:overlay val="0"/>
      <c:txPr>
        <a:bodyPr/>
        <a:lstStyle/>
        <a:p>
          <a:pPr>
            <a:defRPr sz="1400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ППКРС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2014-2015 уч.год </c:v>
                </c:pt>
                <c:pt idx="1">
                  <c:v>2015-2016 уч.год </c:v>
                </c:pt>
                <c:pt idx="2">
                  <c:v>2016 – 2017 уч.год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134</c:v>
                </c:pt>
                <c:pt idx="1">
                  <c:v>143</c:v>
                </c:pt>
                <c:pt idx="2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4D-41C6-A4CF-10C8B83AF94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ППССЗ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2014-2015 уч.год </c:v>
                </c:pt>
                <c:pt idx="1">
                  <c:v>2015-2016 уч.год </c:v>
                </c:pt>
                <c:pt idx="2">
                  <c:v>2016 – 2017 уч.год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19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4D-41C6-A4CF-10C8B83AF94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ПП/ПК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2014-2015 уч.год </c:v>
                </c:pt>
                <c:pt idx="1">
                  <c:v>2015-2016 уч.год </c:v>
                </c:pt>
                <c:pt idx="2">
                  <c:v>2016 – 2017 уч.год 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</c:v>
                </c:pt>
                <c:pt idx="1">
                  <c:v>145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4D-41C6-A4CF-10C8B83AF9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373568"/>
        <c:axId val="33383552"/>
        <c:axId val="0"/>
      </c:bar3DChart>
      <c:catAx>
        <c:axId val="33373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Bookman Old Style" panose="02050604050505020204" pitchFamily="18" charset="0"/>
              </a:defRPr>
            </a:pPr>
            <a:endParaRPr lang="ru-RU"/>
          </a:p>
        </c:txPr>
        <c:crossAx val="33383552"/>
        <c:crosses val="autoZero"/>
        <c:auto val="1"/>
        <c:lblAlgn val="ctr"/>
        <c:lblOffset val="100"/>
        <c:noMultiLvlLbl val="0"/>
      </c:catAx>
      <c:valAx>
        <c:axId val="33383552"/>
        <c:scaling>
          <c:orientation val="minMax"/>
        </c:scaling>
        <c:delete val="0"/>
        <c:axPos val="l"/>
        <c:majorGridlines/>
        <c:title>
          <c:tx>
            <c:rich>
              <a:bodyPr rot="0" vert="wordArtVert"/>
              <a:lstStyle/>
              <a:p>
                <a:pPr>
                  <a:defRPr/>
                </a:pPr>
                <a:r>
                  <a:rPr lang="ru-RU" sz="1200" b="0" dirty="0" smtClean="0">
                    <a:latin typeface="Bookman Old Style" panose="02050604050505020204" pitchFamily="18" charset="0"/>
                  </a:rPr>
                  <a:t>Количество</a:t>
                </a:r>
              </a:p>
              <a:p>
                <a:pPr>
                  <a:defRPr/>
                </a:pPr>
                <a:r>
                  <a:rPr lang="ru-RU" sz="1200" b="0" dirty="0" smtClean="0">
                    <a:latin typeface="Bookman Old Style" panose="02050604050505020204" pitchFamily="18" charset="0"/>
                  </a:rPr>
                  <a:t>выпускников</a:t>
                </a:r>
                <a:endParaRPr lang="ru-RU" sz="1200" b="0" dirty="0">
                  <a:latin typeface="Bookman Old Style" panose="02050604050505020204" pitchFamily="18" charset="0"/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Bookman Old Style" panose="02050604050505020204" pitchFamily="18" charset="0"/>
              </a:defRPr>
            </a:pPr>
            <a:endParaRPr lang="ru-RU"/>
          </a:p>
        </c:txPr>
        <c:crossAx val="33373568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200">
                <a:latin typeface="Bookman Old Style" panose="02050604050505020204" pitchFamily="18" charset="0"/>
              </a:defRPr>
            </a:pPr>
            <a:endParaRPr lang="ru-RU"/>
          </a:p>
        </c:txPr>
      </c:dTable>
    </c:plotArea>
    <c:legend>
      <c:legendPos val="r"/>
      <c:overlay val="0"/>
      <c:txPr>
        <a:bodyPr/>
        <a:lstStyle/>
        <a:p>
          <a:pPr>
            <a:defRPr sz="1400">
              <a:latin typeface="Bookman Old Style" panose="020506040505050202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DABA1E-8F8D-4B99-87AB-5E7E5E8754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76AD72-46E7-47F6-B034-4FD69939A9F0}">
      <dgm:prSet custT="1"/>
      <dgm:spPr>
        <a:solidFill>
          <a:srgbClr val="62D5E4"/>
        </a:solidFill>
      </dgm:spPr>
      <dgm:t>
        <a:bodyPr/>
        <a:lstStyle/>
        <a:p>
          <a:pPr rtl="0"/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Укомплектованность педагогическими кадрами (основными), </a:t>
          </a:r>
        </a:p>
        <a:p>
          <a:pPr rtl="0"/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занятых непосредственно в образовательной деятельности – 100 % (35 чел)</a:t>
          </a:r>
          <a:endParaRPr lang="ru-RU" sz="13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5CAFEE4D-A8B3-4CAE-B636-5E6C899381D5}" type="parTrans" cxnId="{993E0B1A-238F-40C8-9BB8-87EA20A95A9E}">
      <dgm:prSet/>
      <dgm:spPr/>
      <dgm:t>
        <a:bodyPr/>
        <a:lstStyle/>
        <a:p>
          <a:endParaRPr lang="ru-RU" sz="1300"/>
        </a:p>
      </dgm:t>
    </dgm:pt>
    <dgm:pt modelId="{832285E6-9960-485B-BB4D-DB1E2EB3A8D1}" type="sibTrans" cxnId="{993E0B1A-238F-40C8-9BB8-87EA20A95A9E}">
      <dgm:prSet/>
      <dgm:spPr/>
      <dgm:t>
        <a:bodyPr/>
        <a:lstStyle/>
        <a:p>
          <a:endParaRPr lang="ru-RU" sz="1300"/>
        </a:p>
      </dgm:t>
    </dgm:pt>
    <dgm:pt modelId="{9BC983E5-5FB3-4D09-84C5-78E78C23C8CD}">
      <dgm:prSet custT="1"/>
      <dgm:spPr>
        <a:solidFill>
          <a:srgbClr val="62D5E4"/>
        </a:solidFill>
      </dgm:spPr>
      <dgm:t>
        <a:bodyPr/>
        <a:lstStyle/>
        <a:p>
          <a:pPr rtl="0"/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Уровень образования:</a:t>
          </a:r>
        </a:p>
        <a:p>
          <a:pPr rtl="0"/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Высшее профессиональное образование – 88 % (31 чел);</a:t>
          </a:r>
        </a:p>
        <a:p>
          <a:pPr rtl="0"/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Среднее профессиональное образование </a:t>
          </a:r>
          <a:r>
            <a:rPr lang="ru-RU" sz="1300" b="1" smtClean="0">
              <a:solidFill>
                <a:srgbClr val="002060"/>
              </a:solidFill>
              <a:latin typeface="Bookman Old Style" panose="02050604050505020204" pitchFamily="18" charset="0"/>
            </a:rPr>
            <a:t>– 12 </a:t>
          </a: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% (4 чел);</a:t>
          </a:r>
        </a:p>
        <a:p>
          <a:pPr rtl="0"/>
          <a:endParaRPr lang="ru-RU" sz="13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B2CA77B5-D546-4B45-BE05-BD58541237BB}" type="parTrans" cxnId="{C190D4EE-9862-40A6-B1A8-8DB4952C10D9}">
      <dgm:prSet/>
      <dgm:spPr/>
      <dgm:t>
        <a:bodyPr/>
        <a:lstStyle/>
        <a:p>
          <a:endParaRPr lang="ru-RU" sz="1300"/>
        </a:p>
      </dgm:t>
    </dgm:pt>
    <dgm:pt modelId="{730EB99D-297D-4AF5-B6CD-3AF50086D0DD}" type="sibTrans" cxnId="{C190D4EE-9862-40A6-B1A8-8DB4952C10D9}">
      <dgm:prSet/>
      <dgm:spPr/>
      <dgm:t>
        <a:bodyPr/>
        <a:lstStyle/>
        <a:p>
          <a:endParaRPr lang="ru-RU" sz="1300"/>
        </a:p>
      </dgm:t>
    </dgm:pt>
    <dgm:pt modelId="{73027555-78D5-4F40-9C05-699B75F45955}">
      <dgm:prSet custT="1"/>
      <dgm:spPr>
        <a:solidFill>
          <a:srgbClr val="62D5E4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 Уровень профессионального развития  педагогических работников – высокий: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доля педагогических работников, получивших ДОП по программам ПК, в том числе в форме стажировки – 92% (32 чел);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имеют почетное звание «Почетный работник НПО» – 3 чел. ;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награждены: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знаком «Отличник ПТО» – 2 чел.;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бронзовой медалью ВДНХ – 1 чел.;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Почетной грамотой Министерства образования и науки Российской Федерации – 9 чел.;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Почетной грамотой Министерства общего и профессионального образования Свердловской области – 32 чел., 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Почетной грамотой Свердловской области – 2 чел. </a:t>
          </a: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61CE824A-7F60-4C51-868E-F11B13997818}" type="parTrans" cxnId="{D3239921-9C1E-40A6-A4A3-3B729E1A7015}">
      <dgm:prSet/>
      <dgm:spPr/>
      <dgm:t>
        <a:bodyPr/>
        <a:lstStyle/>
        <a:p>
          <a:endParaRPr lang="ru-RU" sz="1300"/>
        </a:p>
      </dgm:t>
    </dgm:pt>
    <dgm:pt modelId="{477E215F-C313-458C-B393-47EA8D68CFCB}" type="sibTrans" cxnId="{D3239921-9C1E-40A6-A4A3-3B729E1A7015}">
      <dgm:prSet/>
      <dgm:spPr/>
      <dgm:t>
        <a:bodyPr/>
        <a:lstStyle/>
        <a:p>
          <a:endParaRPr lang="ru-RU" sz="1300"/>
        </a:p>
      </dgm:t>
    </dgm:pt>
    <dgm:pt modelId="{FF8239C2-C53F-4B0A-AF7D-E6808B669FBA}">
      <dgm:prSet custT="1"/>
      <dgm:spPr>
        <a:solidFill>
          <a:srgbClr val="62D5E4"/>
        </a:solidFill>
      </dgm:spPr>
      <dgm:t>
        <a:bodyPr/>
        <a:lstStyle/>
        <a:p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Стабильность педагогического коллектива – 82 % имеют педагогический стаж более 10 лет                                                            </a:t>
          </a:r>
          <a:endParaRPr lang="ru-RU" sz="13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CC65AE8C-CF56-4DFD-814E-6E3C4AACAB56}" type="parTrans" cxnId="{C4409BFA-01A8-42F0-A62E-8E85DC0AEB64}">
      <dgm:prSet/>
      <dgm:spPr/>
      <dgm:t>
        <a:bodyPr/>
        <a:lstStyle/>
        <a:p>
          <a:endParaRPr lang="ru-RU" sz="1300"/>
        </a:p>
      </dgm:t>
    </dgm:pt>
    <dgm:pt modelId="{4CD4E743-203F-4769-83F3-7B6E4613A4A0}" type="sibTrans" cxnId="{C4409BFA-01A8-42F0-A62E-8E85DC0AEB64}">
      <dgm:prSet/>
      <dgm:spPr/>
      <dgm:t>
        <a:bodyPr/>
        <a:lstStyle/>
        <a:p>
          <a:endParaRPr lang="ru-RU" sz="1300"/>
        </a:p>
      </dgm:t>
    </dgm:pt>
    <dgm:pt modelId="{9304AA3F-5494-47F1-AC4E-E2671D70D8DF}">
      <dgm:prSet custT="1"/>
      <dgm:spPr>
        <a:solidFill>
          <a:srgbClr val="62D5E4"/>
        </a:solidFill>
      </dgm:spPr>
      <dgm:t>
        <a:bodyPr/>
        <a:lstStyle/>
        <a:p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Уровень квалификации:</a:t>
          </a:r>
        </a:p>
        <a:p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Высшая КК – 29 % (10 чел);</a:t>
          </a:r>
        </a:p>
        <a:p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Первая КК – 71 %   (25 Чел)</a:t>
          </a:r>
        </a:p>
        <a:p>
          <a:endParaRPr lang="ru-RU" sz="13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2E1D427B-1C76-48E9-BF67-E0F76FEE4E58}" type="parTrans" cxnId="{038F217A-6326-4A02-B2DD-029A14901499}">
      <dgm:prSet/>
      <dgm:spPr/>
      <dgm:t>
        <a:bodyPr/>
        <a:lstStyle/>
        <a:p>
          <a:endParaRPr lang="ru-RU" sz="1300"/>
        </a:p>
      </dgm:t>
    </dgm:pt>
    <dgm:pt modelId="{059F6381-B2E4-4E57-9538-064E341D9B82}" type="sibTrans" cxnId="{038F217A-6326-4A02-B2DD-029A14901499}">
      <dgm:prSet/>
      <dgm:spPr/>
      <dgm:t>
        <a:bodyPr/>
        <a:lstStyle/>
        <a:p>
          <a:endParaRPr lang="ru-RU" sz="1300"/>
        </a:p>
      </dgm:t>
    </dgm:pt>
    <dgm:pt modelId="{48A16E5A-AB21-4FED-BED9-D8303430C235}" type="pres">
      <dgm:prSet presAssocID="{9EDABA1E-8F8D-4B99-87AB-5E7E5E8754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C52DC7-790B-492C-B1F5-07233E2D7941}" type="pres">
      <dgm:prSet presAssocID="{2E76AD72-46E7-47F6-B034-4FD69939A9F0}" presName="parentText" presStyleLbl="node1" presStyleIdx="0" presStyleCnt="5" custScaleY="481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5117D-19DF-44A2-8CB5-DCEABFC32D1E}" type="pres">
      <dgm:prSet presAssocID="{832285E6-9960-485B-BB4D-DB1E2EB3A8D1}" presName="spacer" presStyleCnt="0"/>
      <dgm:spPr/>
    </dgm:pt>
    <dgm:pt modelId="{B2B5B56A-7F07-4A65-B9C1-2F1EB5DC7061}" type="pres">
      <dgm:prSet presAssocID="{9BC983E5-5FB3-4D09-84C5-78E78C23C8CD}" presName="parentText" presStyleLbl="node1" presStyleIdx="1" presStyleCnt="5" custScaleY="65542" custLinFactY="-1318" custLinFactNeighborX="-39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6FFB0-A2ED-43C7-B207-9DC992635FE5}" type="pres">
      <dgm:prSet presAssocID="{730EB99D-297D-4AF5-B6CD-3AF50086D0DD}" presName="spacer" presStyleCnt="0"/>
      <dgm:spPr/>
    </dgm:pt>
    <dgm:pt modelId="{222B6152-905F-4948-8069-0760D96B7181}" type="pres">
      <dgm:prSet presAssocID="{9304AA3F-5494-47F1-AC4E-E2671D70D8DF}" presName="parentText" presStyleLbl="node1" presStyleIdx="2" presStyleCnt="5" custScaleY="629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B91B0-2249-435E-B642-7C7A77BB74C4}" type="pres">
      <dgm:prSet presAssocID="{059F6381-B2E4-4E57-9538-064E341D9B82}" presName="spacer" presStyleCnt="0"/>
      <dgm:spPr/>
    </dgm:pt>
    <dgm:pt modelId="{D0C18BA4-B331-4A58-B690-F53F8201D1B4}" type="pres">
      <dgm:prSet presAssocID="{FF8239C2-C53F-4B0A-AF7D-E6808B669FBA}" presName="parentText" presStyleLbl="node1" presStyleIdx="3" presStyleCnt="5" custScaleY="305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8A6D88-1CDE-4909-A2A8-F9C68A5DD973}" type="pres">
      <dgm:prSet presAssocID="{4CD4E743-203F-4769-83F3-7B6E4613A4A0}" presName="spacer" presStyleCnt="0"/>
      <dgm:spPr/>
    </dgm:pt>
    <dgm:pt modelId="{F15DEB7E-CF66-411E-8665-6440801CA54E}" type="pres">
      <dgm:prSet presAssocID="{73027555-78D5-4F40-9C05-699B75F45955}" presName="parentText" presStyleLbl="node1" presStyleIdx="4" presStyleCnt="5" custScaleY="16026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8F217A-6326-4A02-B2DD-029A14901499}" srcId="{9EDABA1E-8F8D-4B99-87AB-5E7E5E875416}" destId="{9304AA3F-5494-47F1-AC4E-E2671D70D8DF}" srcOrd="2" destOrd="0" parTransId="{2E1D427B-1C76-48E9-BF67-E0F76FEE4E58}" sibTransId="{059F6381-B2E4-4E57-9538-064E341D9B82}"/>
    <dgm:cxn modelId="{C4409BFA-01A8-42F0-A62E-8E85DC0AEB64}" srcId="{9EDABA1E-8F8D-4B99-87AB-5E7E5E875416}" destId="{FF8239C2-C53F-4B0A-AF7D-E6808B669FBA}" srcOrd="3" destOrd="0" parTransId="{CC65AE8C-CF56-4DFD-814E-6E3C4AACAB56}" sibTransId="{4CD4E743-203F-4769-83F3-7B6E4613A4A0}"/>
    <dgm:cxn modelId="{11258A0B-8184-4AED-B1B0-1A50FADF106F}" type="presOf" srcId="{73027555-78D5-4F40-9C05-699B75F45955}" destId="{F15DEB7E-CF66-411E-8665-6440801CA54E}" srcOrd="0" destOrd="0" presId="urn:microsoft.com/office/officeart/2005/8/layout/vList2"/>
    <dgm:cxn modelId="{C190D4EE-9862-40A6-B1A8-8DB4952C10D9}" srcId="{9EDABA1E-8F8D-4B99-87AB-5E7E5E875416}" destId="{9BC983E5-5FB3-4D09-84C5-78E78C23C8CD}" srcOrd="1" destOrd="0" parTransId="{B2CA77B5-D546-4B45-BE05-BD58541237BB}" sibTransId="{730EB99D-297D-4AF5-B6CD-3AF50086D0DD}"/>
    <dgm:cxn modelId="{85F2FDE6-9CB3-4CCB-AD9D-8AE703C4BB91}" type="presOf" srcId="{2E76AD72-46E7-47F6-B034-4FD69939A9F0}" destId="{7CC52DC7-790B-492C-B1F5-07233E2D7941}" srcOrd="0" destOrd="0" presId="urn:microsoft.com/office/officeart/2005/8/layout/vList2"/>
    <dgm:cxn modelId="{993E0B1A-238F-40C8-9BB8-87EA20A95A9E}" srcId="{9EDABA1E-8F8D-4B99-87AB-5E7E5E875416}" destId="{2E76AD72-46E7-47F6-B034-4FD69939A9F0}" srcOrd="0" destOrd="0" parTransId="{5CAFEE4D-A8B3-4CAE-B636-5E6C899381D5}" sibTransId="{832285E6-9960-485B-BB4D-DB1E2EB3A8D1}"/>
    <dgm:cxn modelId="{A741A17E-C165-423A-AB51-58EAC13DD8FF}" type="presOf" srcId="{9BC983E5-5FB3-4D09-84C5-78E78C23C8CD}" destId="{B2B5B56A-7F07-4A65-B9C1-2F1EB5DC7061}" srcOrd="0" destOrd="0" presId="urn:microsoft.com/office/officeart/2005/8/layout/vList2"/>
    <dgm:cxn modelId="{4B048B6B-8CCB-4D2F-A1F4-60588170699E}" type="presOf" srcId="{9304AA3F-5494-47F1-AC4E-E2671D70D8DF}" destId="{222B6152-905F-4948-8069-0760D96B7181}" srcOrd="0" destOrd="0" presId="urn:microsoft.com/office/officeart/2005/8/layout/vList2"/>
    <dgm:cxn modelId="{D3239921-9C1E-40A6-A4A3-3B729E1A7015}" srcId="{9EDABA1E-8F8D-4B99-87AB-5E7E5E875416}" destId="{73027555-78D5-4F40-9C05-699B75F45955}" srcOrd="4" destOrd="0" parTransId="{61CE824A-7F60-4C51-868E-F11B13997818}" sibTransId="{477E215F-C313-458C-B393-47EA8D68CFCB}"/>
    <dgm:cxn modelId="{44DF0479-6B68-428F-A70C-D07B5BDE2B02}" type="presOf" srcId="{FF8239C2-C53F-4B0A-AF7D-E6808B669FBA}" destId="{D0C18BA4-B331-4A58-B690-F53F8201D1B4}" srcOrd="0" destOrd="0" presId="urn:microsoft.com/office/officeart/2005/8/layout/vList2"/>
    <dgm:cxn modelId="{60C6128B-82A6-45FC-A1E8-6BF92288E5CD}" type="presOf" srcId="{9EDABA1E-8F8D-4B99-87AB-5E7E5E875416}" destId="{48A16E5A-AB21-4FED-BED9-D8303430C235}" srcOrd="0" destOrd="0" presId="urn:microsoft.com/office/officeart/2005/8/layout/vList2"/>
    <dgm:cxn modelId="{CCD92FF8-8EA1-4E45-AAA2-EEE603719714}" type="presParOf" srcId="{48A16E5A-AB21-4FED-BED9-D8303430C235}" destId="{7CC52DC7-790B-492C-B1F5-07233E2D7941}" srcOrd="0" destOrd="0" presId="urn:microsoft.com/office/officeart/2005/8/layout/vList2"/>
    <dgm:cxn modelId="{788746FF-A7DD-4E2B-97DD-F59BA9B59C3D}" type="presParOf" srcId="{48A16E5A-AB21-4FED-BED9-D8303430C235}" destId="{75D5117D-19DF-44A2-8CB5-DCEABFC32D1E}" srcOrd="1" destOrd="0" presId="urn:microsoft.com/office/officeart/2005/8/layout/vList2"/>
    <dgm:cxn modelId="{1C67A68B-8DEF-4D84-B417-3CFE0D4BE36D}" type="presParOf" srcId="{48A16E5A-AB21-4FED-BED9-D8303430C235}" destId="{B2B5B56A-7F07-4A65-B9C1-2F1EB5DC7061}" srcOrd="2" destOrd="0" presId="urn:microsoft.com/office/officeart/2005/8/layout/vList2"/>
    <dgm:cxn modelId="{D20CC38C-DF21-4724-BD90-99DA3FB9F46C}" type="presParOf" srcId="{48A16E5A-AB21-4FED-BED9-D8303430C235}" destId="{7C36FFB0-A2ED-43C7-B207-9DC992635FE5}" srcOrd="3" destOrd="0" presId="urn:microsoft.com/office/officeart/2005/8/layout/vList2"/>
    <dgm:cxn modelId="{1C7D4D88-0C09-46CA-ACB9-63F06C3EB74B}" type="presParOf" srcId="{48A16E5A-AB21-4FED-BED9-D8303430C235}" destId="{222B6152-905F-4948-8069-0760D96B7181}" srcOrd="4" destOrd="0" presId="urn:microsoft.com/office/officeart/2005/8/layout/vList2"/>
    <dgm:cxn modelId="{10C95D56-6993-4107-859C-63B388E0D86D}" type="presParOf" srcId="{48A16E5A-AB21-4FED-BED9-D8303430C235}" destId="{4B3B91B0-2249-435E-B642-7C7A77BB74C4}" srcOrd="5" destOrd="0" presId="urn:microsoft.com/office/officeart/2005/8/layout/vList2"/>
    <dgm:cxn modelId="{09EFBDFF-5F3A-4F8E-A8D3-B2377D30C77F}" type="presParOf" srcId="{48A16E5A-AB21-4FED-BED9-D8303430C235}" destId="{D0C18BA4-B331-4A58-B690-F53F8201D1B4}" srcOrd="6" destOrd="0" presId="urn:microsoft.com/office/officeart/2005/8/layout/vList2"/>
    <dgm:cxn modelId="{F21EB2A3-1352-4543-B9CE-ED0DED151BA8}" type="presParOf" srcId="{48A16E5A-AB21-4FED-BED9-D8303430C235}" destId="{618A6D88-1CDE-4909-A2A8-F9C68A5DD973}" srcOrd="7" destOrd="0" presId="urn:microsoft.com/office/officeart/2005/8/layout/vList2"/>
    <dgm:cxn modelId="{222A6990-8C5D-4D1E-A73B-24A8D2414B2A}" type="presParOf" srcId="{48A16E5A-AB21-4FED-BED9-D8303430C235}" destId="{F15DEB7E-CF66-411E-8665-6440801CA54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DABA1E-8F8D-4B99-87AB-5E7E5E87541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76AD72-46E7-47F6-B034-4FD69939A9F0}">
      <dgm:prSet custT="1"/>
      <dgm:spPr>
        <a:solidFill>
          <a:srgbClr val="62D5E4"/>
        </a:solidFill>
      </dgm:spPr>
      <dgm:t>
        <a:bodyPr/>
        <a:lstStyle/>
        <a:p>
          <a:pPr rtl="0">
            <a:lnSpc>
              <a:spcPct val="150000"/>
            </a:lnSpc>
            <a:spcAft>
              <a:spcPts val="0"/>
            </a:spcAft>
          </a:pP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Укомплектованность программно-методическим обеспечением ООП (учебные планы; рабочие программы по дисциплинам/ПМ/МДК; </a:t>
          </a:r>
          <a:r>
            <a:rPr lang="ru-RU" sz="1300" b="1" dirty="0" err="1" smtClean="0">
              <a:solidFill>
                <a:srgbClr val="002060"/>
              </a:solidFill>
              <a:latin typeface="Bookman Old Style" panose="02050604050505020204" pitchFamily="18" charset="0"/>
            </a:rPr>
            <a:t>КОСы</a:t>
          </a: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; методические указания по выполнению лабораторно-практических работ; </a:t>
          </a:r>
          <a:r>
            <a:rPr lang="ru-RU" sz="1300" b="1" dirty="0" err="1" smtClean="0">
              <a:solidFill>
                <a:srgbClr val="002060"/>
              </a:solidFill>
              <a:latin typeface="Bookman Old Style" panose="02050604050505020204" pitchFamily="18" charset="0"/>
            </a:rPr>
            <a:t>мультимедиаматериалы</a:t>
          </a:r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 и т.п.) – 100 %</a:t>
          </a:r>
          <a:endParaRPr lang="ru-RU" sz="1300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5CAFEE4D-A8B3-4CAE-B636-5E6C899381D5}" type="parTrans" cxnId="{993E0B1A-238F-40C8-9BB8-87EA20A95A9E}">
      <dgm:prSet/>
      <dgm:spPr/>
      <dgm:t>
        <a:bodyPr/>
        <a:lstStyle/>
        <a:p>
          <a:endParaRPr lang="ru-RU" sz="1300"/>
        </a:p>
      </dgm:t>
    </dgm:pt>
    <dgm:pt modelId="{832285E6-9960-485B-BB4D-DB1E2EB3A8D1}" type="sibTrans" cxnId="{993E0B1A-238F-40C8-9BB8-87EA20A95A9E}">
      <dgm:prSet/>
      <dgm:spPr/>
      <dgm:t>
        <a:bodyPr/>
        <a:lstStyle/>
        <a:p>
          <a:endParaRPr lang="ru-RU" sz="1300"/>
        </a:p>
      </dgm:t>
    </dgm:pt>
    <dgm:pt modelId="{9BC983E5-5FB3-4D09-84C5-78E78C23C8CD}">
      <dgm:prSet custT="1"/>
      <dgm:spPr>
        <a:solidFill>
          <a:srgbClr val="62D5E4"/>
        </a:solidFill>
      </dgm:spPr>
      <dgm:t>
        <a:bodyPr/>
        <a:lstStyle/>
        <a:p>
          <a:pPr rtl="0"/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Укомплектованность библиотечного фонда (печатные издания/электронные издания) – 100 %</a:t>
          </a:r>
          <a:endParaRPr lang="ru-RU" sz="13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B2CA77B5-D546-4B45-BE05-BD58541237BB}" type="parTrans" cxnId="{C190D4EE-9862-40A6-B1A8-8DB4952C10D9}">
      <dgm:prSet/>
      <dgm:spPr/>
      <dgm:t>
        <a:bodyPr/>
        <a:lstStyle/>
        <a:p>
          <a:endParaRPr lang="ru-RU" sz="1300"/>
        </a:p>
      </dgm:t>
    </dgm:pt>
    <dgm:pt modelId="{730EB99D-297D-4AF5-B6CD-3AF50086D0DD}" type="sibTrans" cxnId="{C190D4EE-9862-40A6-B1A8-8DB4952C10D9}">
      <dgm:prSet/>
      <dgm:spPr/>
      <dgm:t>
        <a:bodyPr/>
        <a:lstStyle/>
        <a:p>
          <a:endParaRPr lang="ru-RU" sz="1300"/>
        </a:p>
      </dgm:t>
    </dgm:pt>
    <dgm:pt modelId="{FF8239C2-C53F-4B0A-AF7D-E6808B669FBA}">
      <dgm:prSet custT="1"/>
      <dgm:spPr>
        <a:solidFill>
          <a:srgbClr val="62D5E4"/>
        </a:solidFill>
      </dgm:spPr>
      <dgm:t>
        <a:bodyPr/>
        <a:lstStyle/>
        <a:p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Договор на подключение к Национальной электронной библиотеке и о предоставлении доступа к объектам НЭБ (ФГБУ «РГБ») </a:t>
          </a:r>
          <a:endParaRPr lang="ru-RU" sz="13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CC65AE8C-CF56-4DFD-814E-6E3C4AACAB56}" type="parTrans" cxnId="{C4409BFA-01A8-42F0-A62E-8E85DC0AEB64}">
      <dgm:prSet/>
      <dgm:spPr/>
      <dgm:t>
        <a:bodyPr/>
        <a:lstStyle/>
        <a:p>
          <a:endParaRPr lang="ru-RU" sz="1300"/>
        </a:p>
      </dgm:t>
    </dgm:pt>
    <dgm:pt modelId="{4CD4E743-203F-4769-83F3-7B6E4613A4A0}" type="sibTrans" cxnId="{C4409BFA-01A8-42F0-A62E-8E85DC0AEB64}">
      <dgm:prSet/>
      <dgm:spPr/>
      <dgm:t>
        <a:bodyPr/>
        <a:lstStyle/>
        <a:p>
          <a:endParaRPr lang="ru-RU" sz="1300"/>
        </a:p>
      </dgm:t>
    </dgm:pt>
    <dgm:pt modelId="{9304AA3F-5494-47F1-AC4E-E2671D70D8DF}">
      <dgm:prSet custT="1"/>
      <dgm:spPr>
        <a:solidFill>
          <a:srgbClr val="62D5E4"/>
        </a:solidFill>
      </dgm:spPr>
      <dgm:t>
        <a:bodyPr/>
        <a:lstStyle/>
        <a:p>
          <a:r>
            <a:rPr lang="ru-RU" sz="1300" b="1" dirty="0" smtClean="0">
              <a:solidFill>
                <a:srgbClr val="002060"/>
              </a:solidFill>
              <a:latin typeface="Bookman Old Style" panose="02050604050505020204" pitchFamily="18" charset="0"/>
            </a:rPr>
            <a:t>Наличие лицензированных ЭОР (корпорация «Диполь», Издательский центр «Академия») </a:t>
          </a:r>
          <a:endParaRPr lang="ru-RU" sz="1300" b="1" dirty="0">
            <a:solidFill>
              <a:srgbClr val="002060"/>
            </a:solidFill>
            <a:latin typeface="Bookman Old Style" panose="02050604050505020204" pitchFamily="18" charset="0"/>
          </a:endParaRPr>
        </a:p>
      </dgm:t>
    </dgm:pt>
    <dgm:pt modelId="{2E1D427B-1C76-48E9-BF67-E0F76FEE4E58}" type="parTrans" cxnId="{038F217A-6326-4A02-B2DD-029A14901499}">
      <dgm:prSet/>
      <dgm:spPr/>
      <dgm:t>
        <a:bodyPr/>
        <a:lstStyle/>
        <a:p>
          <a:endParaRPr lang="ru-RU" sz="1300"/>
        </a:p>
      </dgm:t>
    </dgm:pt>
    <dgm:pt modelId="{059F6381-B2E4-4E57-9538-064E341D9B82}" type="sibTrans" cxnId="{038F217A-6326-4A02-B2DD-029A14901499}">
      <dgm:prSet/>
      <dgm:spPr/>
      <dgm:t>
        <a:bodyPr/>
        <a:lstStyle/>
        <a:p>
          <a:endParaRPr lang="ru-RU" sz="1300"/>
        </a:p>
      </dgm:t>
    </dgm:pt>
    <dgm:pt modelId="{48A16E5A-AB21-4FED-BED9-D8303430C235}" type="pres">
      <dgm:prSet presAssocID="{9EDABA1E-8F8D-4B99-87AB-5E7E5E87541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C52DC7-790B-492C-B1F5-07233E2D7941}" type="pres">
      <dgm:prSet presAssocID="{2E76AD72-46E7-47F6-B034-4FD69939A9F0}" presName="parentText" presStyleLbl="node1" presStyleIdx="0" presStyleCnt="4" custScaleY="77251" custLinFactY="-4399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5117D-19DF-44A2-8CB5-DCEABFC32D1E}" type="pres">
      <dgm:prSet presAssocID="{832285E6-9960-485B-BB4D-DB1E2EB3A8D1}" presName="spacer" presStyleCnt="0"/>
      <dgm:spPr/>
    </dgm:pt>
    <dgm:pt modelId="{B2B5B56A-7F07-4A65-B9C1-2F1EB5DC7061}" type="pres">
      <dgm:prSet presAssocID="{9BC983E5-5FB3-4D09-84C5-78E78C23C8CD}" presName="parentText" presStyleLbl="node1" presStyleIdx="1" presStyleCnt="4" custScaleY="47452" custLinFactY="-4647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36FFB0-A2ED-43C7-B207-9DC992635FE5}" type="pres">
      <dgm:prSet presAssocID="{730EB99D-297D-4AF5-B6CD-3AF50086D0DD}" presName="spacer" presStyleCnt="0"/>
      <dgm:spPr/>
    </dgm:pt>
    <dgm:pt modelId="{222B6152-905F-4948-8069-0760D96B7181}" type="pres">
      <dgm:prSet presAssocID="{9304AA3F-5494-47F1-AC4E-E2671D70D8DF}" presName="parentText" presStyleLbl="node1" presStyleIdx="2" presStyleCnt="4" custScaleY="33176" custLinFactY="-4927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B91B0-2249-435E-B642-7C7A77BB74C4}" type="pres">
      <dgm:prSet presAssocID="{059F6381-B2E4-4E57-9538-064E341D9B82}" presName="spacer" presStyleCnt="0"/>
      <dgm:spPr/>
    </dgm:pt>
    <dgm:pt modelId="{D0C18BA4-B331-4A58-B690-F53F8201D1B4}" type="pres">
      <dgm:prSet presAssocID="{FF8239C2-C53F-4B0A-AF7D-E6808B669FBA}" presName="parentText" presStyleLbl="node1" presStyleIdx="3" presStyleCnt="4" custScaleY="54676" custLinFactY="-526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08346C-901B-47E0-BFD3-F2373EB4067C}" type="presOf" srcId="{9BC983E5-5FB3-4D09-84C5-78E78C23C8CD}" destId="{B2B5B56A-7F07-4A65-B9C1-2F1EB5DC7061}" srcOrd="0" destOrd="0" presId="urn:microsoft.com/office/officeart/2005/8/layout/vList2"/>
    <dgm:cxn modelId="{C4409BFA-01A8-42F0-A62E-8E85DC0AEB64}" srcId="{9EDABA1E-8F8D-4B99-87AB-5E7E5E875416}" destId="{FF8239C2-C53F-4B0A-AF7D-E6808B669FBA}" srcOrd="3" destOrd="0" parTransId="{CC65AE8C-CF56-4DFD-814E-6E3C4AACAB56}" sibTransId="{4CD4E743-203F-4769-83F3-7B6E4613A4A0}"/>
    <dgm:cxn modelId="{826F2669-067A-4A50-830E-8D7E8CBB3FEA}" type="presOf" srcId="{9EDABA1E-8F8D-4B99-87AB-5E7E5E875416}" destId="{48A16E5A-AB21-4FED-BED9-D8303430C235}" srcOrd="0" destOrd="0" presId="urn:microsoft.com/office/officeart/2005/8/layout/vList2"/>
    <dgm:cxn modelId="{5BBE0621-9D54-4076-8F52-80A66A17E35B}" type="presOf" srcId="{9304AA3F-5494-47F1-AC4E-E2671D70D8DF}" destId="{222B6152-905F-4948-8069-0760D96B7181}" srcOrd="0" destOrd="0" presId="urn:microsoft.com/office/officeart/2005/8/layout/vList2"/>
    <dgm:cxn modelId="{F9A06F06-A19D-49FE-93E2-C5187825EDF7}" type="presOf" srcId="{2E76AD72-46E7-47F6-B034-4FD69939A9F0}" destId="{7CC52DC7-790B-492C-B1F5-07233E2D7941}" srcOrd="0" destOrd="0" presId="urn:microsoft.com/office/officeart/2005/8/layout/vList2"/>
    <dgm:cxn modelId="{6257D20D-29FB-4F47-8A21-9D4BCDB8C813}" type="presOf" srcId="{FF8239C2-C53F-4B0A-AF7D-E6808B669FBA}" destId="{D0C18BA4-B331-4A58-B690-F53F8201D1B4}" srcOrd="0" destOrd="0" presId="urn:microsoft.com/office/officeart/2005/8/layout/vList2"/>
    <dgm:cxn modelId="{038F217A-6326-4A02-B2DD-029A14901499}" srcId="{9EDABA1E-8F8D-4B99-87AB-5E7E5E875416}" destId="{9304AA3F-5494-47F1-AC4E-E2671D70D8DF}" srcOrd="2" destOrd="0" parTransId="{2E1D427B-1C76-48E9-BF67-E0F76FEE4E58}" sibTransId="{059F6381-B2E4-4E57-9538-064E341D9B82}"/>
    <dgm:cxn modelId="{C190D4EE-9862-40A6-B1A8-8DB4952C10D9}" srcId="{9EDABA1E-8F8D-4B99-87AB-5E7E5E875416}" destId="{9BC983E5-5FB3-4D09-84C5-78E78C23C8CD}" srcOrd="1" destOrd="0" parTransId="{B2CA77B5-D546-4B45-BE05-BD58541237BB}" sibTransId="{730EB99D-297D-4AF5-B6CD-3AF50086D0DD}"/>
    <dgm:cxn modelId="{993E0B1A-238F-40C8-9BB8-87EA20A95A9E}" srcId="{9EDABA1E-8F8D-4B99-87AB-5E7E5E875416}" destId="{2E76AD72-46E7-47F6-B034-4FD69939A9F0}" srcOrd="0" destOrd="0" parTransId="{5CAFEE4D-A8B3-4CAE-B636-5E6C899381D5}" sibTransId="{832285E6-9960-485B-BB4D-DB1E2EB3A8D1}"/>
    <dgm:cxn modelId="{14B207A1-4DE6-4788-B6FC-0DE3CAEF755D}" type="presParOf" srcId="{48A16E5A-AB21-4FED-BED9-D8303430C235}" destId="{7CC52DC7-790B-492C-B1F5-07233E2D7941}" srcOrd="0" destOrd="0" presId="urn:microsoft.com/office/officeart/2005/8/layout/vList2"/>
    <dgm:cxn modelId="{743BFC25-55A7-4CC4-BE92-D7ED011C4C3C}" type="presParOf" srcId="{48A16E5A-AB21-4FED-BED9-D8303430C235}" destId="{75D5117D-19DF-44A2-8CB5-DCEABFC32D1E}" srcOrd="1" destOrd="0" presId="urn:microsoft.com/office/officeart/2005/8/layout/vList2"/>
    <dgm:cxn modelId="{10088418-DACF-4636-B093-820A26613E4C}" type="presParOf" srcId="{48A16E5A-AB21-4FED-BED9-D8303430C235}" destId="{B2B5B56A-7F07-4A65-B9C1-2F1EB5DC7061}" srcOrd="2" destOrd="0" presId="urn:microsoft.com/office/officeart/2005/8/layout/vList2"/>
    <dgm:cxn modelId="{5C342F48-E417-4348-9364-BBAD44EB165E}" type="presParOf" srcId="{48A16E5A-AB21-4FED-BED9-D8303430C235}" destId="{7C36FFB0-A2ED-43C7-B207-9DC992635FE5}" srcOrd="3" destOrd="0" presId="urn:microsoft.com/office/officeart/2005/8/layout/vList2"/>
    <dgm:cxn modelId="{72C1B4C9-BDD3-41AF-A5E1-9E469B778A1E}" type="presParOf" srcId="{48A16E5A-AB21-4FED-BED9-D8303430C235}" destId="{222B6152-905F-4948-8069-0760D96B7181}" srcOrd="4" destOrd="0" presId="urn:microsoft.com/office/officeart/2005/8/layout/vList2"/>
    <dgm:cxn modelId="{DD9BCA6F-F43E-4370-B6B4-3C39C0A5D32E}" type="presParOf" srcId="{48A16E5A-AB21-4FED-BED9-D8303430C235}" destId="{4B3B91B0-2249-435E-B642-7C7A77BB74C4}" srcOrd="5" destOrd="0" presId="urn:microsoft.com/office/officeart/2005/8/layout/vList2"/>
    <dgm:cxn modelId="{849C5516-B1D8-4DA8-8166-D1A514B49393}" type="presParOf" srcId="{48A16E5A-AB21-4FED-BED9-D8303430C235}" destId="{D0C18BA4-B331-4A58-B690-F53F8201D1B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4DC72C-1750-4216-AF04-19AD0413080C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A706FC-F5B6-42D6-8C4E-486004507A86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Консолидация ресурсов социальных партнеров-работодателей техникума в развитии современной ресурсной базы техникума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DF76FF7-0273-43B0-9A0F-45DCD6BB862D}" type="parTrans" cxnId="{8E4E6E93-F438-4E48-B331-24DFE74E9B96}">
      <dgm:prSet/>
      <dgm:spPr/>
      <dgm:t>
        <a:bodyPr/>
        <a:lstStyle/>
        <a:p>
          <a:endParaRPr lang="ru-RU"/>
        </a:p>
      </dgm:t>
    </dgm:pt>
    <dgm:pt modelId="{AC5850B9-0034-4AC6-95FD-0554988C740D}" type="sibTrans" cxnId="{8E4E6E93-F438-4E48-B331-24DFE74E9B96}">
      <dgm:prSet/>
      <dgm:spPr/>
      <dgm:t>
        <a:bodyPr/>
        <a:lstStyle/>
        <a:p>
          <a:endParaRPr lang="ru-RU"/>
        </a:p>
      </dgm:t>
    </dgm:pt>
    <dgm:pt modelId="{EE0BA637-7E12-4161-9DEB-9AA42FF4262D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Мониторинг качества подготовки кадров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1BEB7292-708E-4DAE-9B02-8D4BB5FB7F61}" type="parTrans" cxnId="{3B742602-6211-4993-AF1F-3C40B291A1BA}">
      <dgm:prSet/>
      <dgm:spPr/>
      <dgm:t>
        <a:bodyPr/>
        <a:lstStyle/>
        <a:p>
          <a:endParaRPr lang="ru-RU"/>
        </a:p>
      </dgm:t>
    </dgm:pt>
    <dgm:pt modelId="{4275737C-1EEA-4797-B731-E54170DB359E}" type="sibTrans" cxnId="{3B742602-6211-4993-AF1F-3C40B291A1BA}">
      <dgm:prSet/>
      <dgm:spPr/>
      <dgm:t>
        <a:bodyPr/>
        <a:lstStyle/>
        <a:p>
          <a:endParaRPr lang="ru-RU"/>
        </a:p>
      </dgm:t>
    </dgm:pt>
    <dgm:pt modelId="{9FA5B8F3-91A3-40A9-9D18-A84AAC58BC69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Развитие инклюзивного  образования лиц с ограниченными возможностями здоровья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665DDD51-403D-4945-9B5F-CCC78311D6D1}" type="parTrans" cxnId="{F6F2EA28-90C6-4ED6-83C3-A7391C8F7C7F}">
      <dgm:prSet/>
      <dgm:spPr/>
      <dgm:t>
        <a:bodyPr/>
        <a:lstStyle/>
        <a:p>
          <a:endParaRPr lang="ru-RU"/>
        </a:p>
      </dgm:t>
    </dgm:pt>
    <dgm:pt modelId="{44FDC264-CA0F-498B-A47E-C1E0B1B79EBD}" type="sibTrans" cxnId="{F6F2EA28-90C6-4ED6-83C3-A7391C8F7C7F}">
      <dgm:prSet/>
      <dgm:spPr/>
      <dgm:t>
        <a:bodyPr/>
        <a:lstStyle/>
        <a:p>
          <a:endParaRPr lang="ru-RU"/>
        </a:p>
      </dgm:t>
    </dgm:pt>
    <dgm:pt modelId="{D59BF393-D902-4193-A041-81140BDE088F}">
      <dgm:prSet phldrT="[Текст]"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Развитие образовательной среды по наиболее востребованным и перспективным профессиям и специальностям, в том числе из списка ТОП-50</a:t>
          </a:r>
          <a:endParaRPr lang="ru-RU" sz="13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9954436-EB90-47AE-BFF4-90E3FB45206B}" type="parTrans" cxnId="{83931268-C1BD-4527-899B-F02DF1461A4F}">
      <dgm:prSet/>
      <dgm:spPr/>
      <dgm:t>
        <a:bodyPr/>
        <a:lstStyle/>
        <a:p>
          <a:endParaRPr lang="ru-RU"/>
        </a:p>
      </dgm:t>
    </dgm:pt>
    <dgm:pt modelId="{D95A2710-D995-45BC-84F1-94858E9CE9A2}" type="sibTrans" cxnId="{83931268-C1BD-4527-899B-F02DF1461A4F}">
      <dgm:prSet/>
      <dgm:spPr/>
      <dgm:t>
        <a:bodyPr/>
        <a:lstStyle/>
        <a:p>
          <a:endParaRPr lang="ru-RU"/>
        </a:p>
      </dgm:t>
    </dgm:pt>
    <dgm:pt modelId="{A4D2FBA4-8933-4612-852E-9753C9AC3388}">
      <dgm:prSet custT="1"/>
      <dgm:spPr/>
      <dgm:t>
        <a:bodyPr/>
        <a:lstStyle/>
        <a:p>
          <a:r>
            <a:rPr lang="ru-RU" sz="1300" b="1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Повышение имиджа профессионального образования в Свердловской области</a:t>
          </a:r>
          <a:endParaRPr lang="ru-RU" sz="1300" b="1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C8D5E0FC-52AD-49B8-A504-C9954F423076}" type="parTrans" cxnId="{EF427EEF-612B-4FD9-9F20-26AAEA0250F1}">
      <dgm:prSet/>
      <dgm:spPr/>
      <dgm:t>
        <a:bodyPr/>
        <a:lstStyle/>
        <a:p>
          <a:endParaRPr lang="ru-RU"/>
        </a:p>
      </dgm:t>
    </dgm:pt>
    <dgm:pt modelId="{27CF8004-1530-4D3F-8570-D5BD96898CEB}" type="sibTrans" cxnId="{EF427EEF-612B-4FD9-9F20-26AAEA0250F1}">
      <dgm:prSet/>
      <dgm:spPr/>
      <dgm:t>
        <a:bodyPr/>
        <a:lstStyle/>
        <a:p>
          <a:endParaRPr lang="ru-RU"/>
        </a:p>
      </dgm:t>
    </dgm:pt>
    <dgm:pt modelId="{4E56D238-2420-44F4-9244-DF7E404E2B57}" type="pres">
      <dgm:prSet presAssocID="{554DC72C-1750-4216-AF04-19AD0413080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A86EFB-5461-4E04-84C5-8ABF392BB18C}" type="pres">
      <dgm:prSet presAssocID="{C3A706FC-F5B6-42D6-8C4E-486004507A86}" presName="node" presStyleLbl="node1" presStyleIdx="0" presStyleCnt="5" custScaleX="167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7CBC0-7724-496A-9EA7-3F76E7A9A645}" type="pres">
      <dgm:prSet presAssocID="{C3A706FC-F5B6-42D6-8C4E-486004507A86}" presName="spNode" presStyleCnt="0"/>
      <dgm:spPr/>
    </dgm:pt>
    <dgm:pt modelId="{52AA02AA-DEF3-4901-A93B-F71A490560A8}" type="pres">
      <dgm:prSet presAssocID="{AC5850B9-0034-4AC6-95FD-0554988C740D}" presName="sibTrans" presStyleLbl="sibTrans1D1" presStyleIdx="0" presStyleCnt="5"/>
      <dgm:spPr/>
      <dgm:t>
        <a:bodyPr/>
        <a:lstStyle/>
        <a:p>
          <a:endParaRPr lang="ru-RU"/>
        </a:p>
      </dgm:t>
    </dgm:pt>
    <dgm:pt modelId="{CEF30B89-67EB-406A-9048-A03B39331FFC}" type="pres">
      <dgm:prSet presAssocID="{A4D2FBA4-8933-4612-852E-9753C9AC3388}" presName="node" presStyleLbl="node1" presStyleIdx="1" presStyleCnt="5" custScaleX="123951" custRadScaleRad="136149" custRadScaleInc="113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4384A2-FF5C-483B-95D8-6766DB9F1007}" type="pres">
      <dgm:prSet presAssocID="{A4D2FBA4-8933-4612-852E-9753C9AC3388}" presName="spNode" presStyleCnt="0"/>
      <dgm:spPr/>
    </dgm:pt>
    <dgm:pt modelId="{CB1FA154-26AD-421E-8C85-1F83A67F6300}" type="pres">
      <dgm:prSet presAssocID="{27CF8004-1530-4D3F-8570-D5BD96898CEB}" presName="sibTrans" presStyleLbl="sibTrans1D1" presStyleIdx="1" presStyleCnt="5"/>
      <dgm:spPr/>
      <dgm:t>
        <a:bodyPr/>
        <a:lstStyle/>
        <a:p>
          <a:endParaRPr lang="ru-RU"/>
        </a:p>
      </dgm:t>
    </dgm:pt>
    <dgm:pt modelId="{0367FC46-9B5E-4DD4-9BA8-DAB54BD0025A}" type="pres">
      <dgm:prSet presAssocID="{EE0BA637-7E12-4161-9DEB-9AA42FF4262D}" presName="node" presStyleLbl="node1" presStyleIdx="2" presStyleCnt="5" custScaleX="149236" custRadScaleRad="111110" custRadScaleInc="-33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99A96-63B7-4862-A5B2-7A56F684BE7E}" type="pres">
      <dgm:prSet presAssocID="{EE0BA637-7E12-4161-9DEB-9AA42FF4262D}" presName="spNode" presStyleCnt="0"/>
      <dgm:spPr/>
    </dgm:pt>
    <dgm:pt modelId="{D5E00BBB-2FB8-4C2F-8888-CAB65941F558}" type="pres">
      <dgm:prSet presAssocID="{4275737C-1EEA-4797-B731-E54170DB359E}" presName="sibTrans" presStyleLbl="sibTrans1D1" presStyleIdx="2" presStyleCnt="5"/>
      <dgm:spPr/>
      <dgm:t>
        <a:bodyPr/>
        <a:lstStyle/>
        <a:p>
          <a:endParaRPr lang="ru-RU"/>
        </a:p>
      </dgm:t>
    </dgm:pt>
    <dgm:pt modelId="{705758A6-4743-4922-B545-EF9B70A1B022}" type="pres">
      <dgm:prSet presAssocID="{9FA5B8F3-91A3-40A9-9D18-A84AAC58BC69}" presName="node" presStyleLbl="node1" presStyleIdx="3" presStyleCnt="5" custScaleX="162590" custRadScaleRad="109362" custRadScaleInc="299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17819F-1884-4E27-9C61-07D7505721C2}" type="pres">
      <dgm:prSet presAssocID="{9FA5B8F3-91A3-40A9-9D18-A84AAC58BC69}" presName="spNode" presStyleCnt="0"/>
      <dgm:spPr/>
    </dgm:pt>
    <dgm:pt modelId="{4B6AF9AC-947C-4EDE-BF38-1919B750713A}" type="pres">
      <dgm:prSet presAssocID="{44FDC264-CA0F-498B-A47E-C1E0B1B79EBD}" presName="sibTrans" presStyleLbl="sibTrans1D1" presStyleIdx="3" presStyleCnt="5"/>
      <dgm:spPr/>
      <dgm:t>
        <a:bodyPr/>
        <a:lstStyle/>
        <a:p>
          <a:endParaRPr lang="ru-RU"/>
        </a:p>
      </dgm:t>
    </dgm:pt>
    <dgm:pt modelId="{5FE0CD7B-7905-4327-BC64-0571BCC37A14}" type="pres">
      <dgm:prSet presAssocID="{D59BF393-D902-4193-A041-81140BDE088F}" presName="node" presStyleLbl="node1" presStyleIdx="4" presStyleCnt="5" custScaleX="159906" custScaleY="119888" custRadScaleRad="144233" custRadScaleInc="-197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885AF1-5126-442A-86F7-76A214094DBB}" type="pres">
      <dgm:prSet presAssocID="{D59BF393-D902-4193-A041-81140BDE088F}" presName="spNode" presStyleCnt="0"/>
      <dgm:spPr/>
    </dgm:pt>
    <dgm:pt modelId="{CD1D0855-7724-48CA-89D5-C91C0D793833}" type="pres">
      <dgm:prSet presAssocID="{D95A2710-D995-45BC-84F1-94858E9CE9A2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3B742602-6211-4993-AF1F-3C40B291A1BA}" srcId="{554DC72C-1750-4216-AF04-19AD0413080C}" destId="{EE0BA637-7E12-4161-9DEB-9AA42FF4262D}" srcOrd="2" destOrd="0" parTransId="{1BEB7292-708E-4DAE-9B02-8D4BB5FB7F61}" sibTransId="{4275737C-1EEA-4797-B731-E54170DB359E}"/>
    <dgm:cxn modelId="{8E4E6E93-F438-4E48-B331-24DFE74E9B96}" srcId="{554DC72C-1750-4216-AF04-19AD0413080C}" destId="{C3A706FC-F5B6-42D6-8C4E-486004507A86}" srcOrd="0" destOrd="0" parTransId="{6DF76FF7-0273-43B0-9A0F-45DCD6BB862D}" sibTransId="{AC5850B9-0034-4AC6-95FD-0554988C740D}"/>
    <dgm:cxn modelId="{FD3437A9-4919-45D1-8CBD-DD7D8618F156}" type="presOf" srcId="{27CF8004-1530-4D3F-8570-D5BD96898CEB}" destId="{CB1FA154-26AD-421E-8C85-1F83A67F6300}" srcOrd="0" destOrd="0" presId="urn:microsoft.com/office/officeart/2005/8/layout/cycle6"/>
    <dgm:cxn modelId="{9476EE4D-3F6F-4420-8FCE-8AA87ABABF3A}" type="presOf" srcId="{D95A2710-D995-45BC-84F1-94858E9CE9A2}" destId="{CD1D0855-7724-48CA-89D5-C91C0D793833}" srcOrd="0" destOrd="0" presId="urn:microsoft.com/office/officeart/2005/8/layout/cycle6"/>
    <dgm:cxn modelId="{EF427EEF-612B-4FD9-9F20-26AAEA0250F1}" srcId="{554DC72C-1750-4216-AF04-19AD0413080C}" destId="{A4D2FBA4-8933-4612-852E-9753C9AC3388}" srcOrd="1" destOrd="0" parTransId="{C8D5E0FC-52AD-49B8-A504-C9954F423076}" sibTransId="{27CF8004-1530-4D3F-8570-D5BD96898CEB}"/>
    <dgm:cxn modelId="{78059183-1EFB-4811-A72C-95A047F7272F}" type="presOf" srcId="{AC5850B9-0034-4AC6-95FD-0554988C740D}" destId="{52AA02AA-DEF3-4901-A93B-F71A490560A8}" srcOrd="0" destOrd="0" presId="urn:microsoft.com/office/officeart/2005/8/layout/cycle6"/>
    <dgm:cxn modelId="{C3023E94-3B04-4204-B731-F920BE677259}" type="presOf" srcId="{554DC72C-1750-4216-AF04-19AD0413080C}" destId="{4E56D238-2420-44F4-9244-DF7E404E2B57}" srcOrd="0" destOrd="0" presId="urn:microsoft.com/office/officeart/2005/8/layout/cycle6"/>
    <dgm:cxn modelId="{96B19D8C-2380-4102-8FFD-24598C6E3CCC}" type="presOf" srcId="{44FDC264-CA0F-498B-A47E-C1E0B1B79EBD}" destId="{4B6AF9AC-947C-4EDE-BF38-1919B750713A}" srcOrd="0" destOrd="0" presId="urn:microsoft.com/office/officeart/2005/8/layout/cycle6"/>
    <dgm:cxn modelId="{D995C1AD-6E5A-4F6C-B386-58E2F8C2077A}" type="presOf" srcId="{9FA5B8F3-91A3-40A9-9D18-A84AAC58BC69}" destId="{705758A6-4743-4922-B545-EF9B70A1B022}" srcOrd="0" destOrd="0" presId="urn:microsoft.com/office/officeart/2005/8/layout/cycle6"/>
    <dgm:cxn modelId="{28A93C59-B5CE-4627-A037-D3BE587B4233}" type="presOf" srcId="{A4D2FBA4-8933-4612-852E-9753C9AC3388}" destId="{CEF30B89-67EB-406A-9048-A03B39331FFC}" srcOrd="0" destOrd="0" presId="urn:microsoft.com/office/officeart/2005/8/layout/cycle6"/>
    <dgm:cxn modelId="{92B63CF4-CF81-4706-98FF-B9BA18301B21}" type="presOf" srcId="{EE0BA637-7E12-4161-9DEB-9AA42FF4262D}" destId="{0367FC46-9B5E-4DD4-9BA8-DAB54BD0025A}" srcOrd="0" destOrd="0" presId="urn:microsoft.com/office/officeart/2005/8/layout/cycle6"/>
    <dgm:cxn modelId="{4EE690ED-309F-40DC-B412-3CECAF33BAF5}" type="presOf" srcId="{C3A706FC-F5B6-42D6-8C4E-486004507A86}" destId="{F7A86EFB-5461-4E04-84C5-8ABF392BB18C}" srcOrd="0" destOrd="0" presId="urn:microsoft.com/office/officeart/2005/8/layout/cycle6"/>
    <dgm:cxn modelId="{29FA8A6C-17EC-465F-BF36-B63BB61B035E}" type="presOf" srcId="{4275737C-1EEA-4797-B731-E54170DB359E}" destId="{D5E00BBB-2FB8-4C2F-8888-CAB65941F558}" srcOrd="0" destOrd="0" presId="urn:microsoft.com/office/officeart/2005/8/layout/cycle6"/>
    <dgm:cxn modelId="{F6F2EA28-90C6-4ED6-83C3-A7391C8F7C7F}" srcId="{554DC72C-1750-4216-AF04-19AD0413080C}" destId="{9FA5B8F3-91A3-40A9-9D18-A84AAC58BC69}" srcOrd="3" destOrd="0" parTransId="{665DDD51-403D-4945-9B5F-CCC78311D6D1}" sibTransId="{44FDC264-CA0F-498B-A47E-C1E0B1B79EBD}"/>
    <dgm:cxn modelId="{E8780C93-2F77-4D02-A40C-36568A6CB989}" type="presOf" srcId="{D59BF393-D902-4193-A041-81140BDE088F}" destId="{5FE0CD7B-7905-4327-BC64-0571BCC37A14}" srcOrd="0" destOrd="0" presId="urn:microsoft.com/office/officeart/2005/8/layout/cycle6"/>
    <dgm:cxn modelId="{83931268-C1BD-4527-899B-F02DF1461A4F}" srcId="{554DC72C-1750-4216-AF04-19AD0413080C}" destId="{D59BF393-D902-4193-A041-81140BDE088F}" srcOrd="4" destOrd="0" parTransId="{89954436-EB90-47AE-BFF4-90E3FB45206B}" sibTransId="{D95A2710-D995-45BC-84F1-94858E9CE9A2}"/>
    <dgm:cxn modelId="{8B3DC4CD-86C1-4E42-99E5-60312122E02F}" type="presParOf" srcId="{4E56D238-2420-44F4-9244-DF7E404E2B57}" destId="{F7A86EFB-5461-4E04-84C5-8ABF392BB18C}" srcOrd="0" destOrd="0" presId="urn:microsoft.com/office/officeart/2005/8/layout/cycle6"/>
    <dgm:cxn modelId="{6683B3EF-4925-41B9-9E3E-6A3B8E0527E3}" type="presParOf" srcId="{4E56D238-2420-44F4-9244-DF7E404E2B57}" destId="{DE17CBC0-7724-496A-9EA7-3F76E7A9A645}" srcOrd="1" destOrd="0" presId="urn:microsoft.com/office/officeart/2005/8/layout/cycle6"/>
    <dgm:cxn modelId="{4002DA9C-6CCB-4DF1-84AB-2980823EEB5C}" type="presParOf" srcId="{4E56D238-2420-44F4-9244-DF7E404E2B57}" destId="{52AA02AA-DEF3-4901-A93B-F71A490560A8}" srcOrd="2" destOrd="0" presId="urn:microsoft.com/office/officeart/2005/8/layout/cycle6"/>
    <dgm:cxn modelId="{068DEF43-F9E7-4123-88A3-6ED041334000}" type="presParOf" srcId="{4E56D238-2420-44F4-9244-DF7E404E2B57}" destId="{CEF30B89-67EB-406A-9048-A03B39331FFC}" srcOrd="3" destOrd="0" presId="urn:microsoft.com/office/officeart/2005/8/layout/cycle6"/>
    <dgm:cxn modelId="{AD26B79A-0A78-4AC3-A844-17421A190A5D}" type="presParOf" srcId="{4E56D238-2420-44F4-9244-DF7E404E2B57}" destId="{6D4384A2-FF5C-483B-95D8-6766DB9F1007}" srcOrd="4" destOrd="0" presId="urn:microsoft.com/office/officeart/2005/8/layout/cycle6"/>
    <dgm:cxn modelId="{6D7644E3-B787-458B-BD74-92847C898490}" type="presParOf" srcId="{4E56D238-2420-44F4-9244-DF7E404E2B57}" destId="{CB1FA154-26AD-421E-8C85-1F83A67F6300}" srcOrd="5" destOrd="0" presId="urn:microsoft.com/office/officeart/2005/8/layout/cycle6"/>
    <dgm:cxn modelId="{BF80EB94-EE12-4C4D-A904-B884893CEDF9}" type="presParOf" srcId="{4E56D238-2420-44F4-9244-DF7E404E2B57}" destId="{0367FC46-9B5E-4DD4-9BA8-DAB54BD0025A}" srcOrd="6" destOrd="0" presId="urn:microsoft.com/office/officeart/2005/8/layout/cycle6"/>
    <dgm:cxn modelId="{937A8C8D-DFF5-4B7B-B0EA-A8D33B639D41}" type="presParOf" srcId="{4E56D238-2420-44F4-9244-DF7E404E2B57}" destId="{A9599A96-63B7-4862-A5B2-7A56F684BE7E}" srcOrd="7" destOrd="0" presId="urn:microsoft.com/office/officeart/2005/8/layout/cycle6"/>
    <dgm:cxn modelId="{0D5D20E2-26EE-4CE9-8241-AA146BF81F8A}" type="presParOf" srcId="{4E56D238-2420-44F4-9244-DF7E404E2B57}" destId="{D5E00BBB-2FB8-4C2F-8888-CAB65941F558}" srcOrd="8" destOrd="0" presId="urn:microsoft.com/office/officeart/2005/8/layout/cycle6"/>
    <dgm:cxn modelId="{ECE2F17E-E791-4614-9C9F-17AECEB5235B}" type="presParOf" srcId="{4E56D238-2420-44F4-9244-DF7E404E2B57}" destId="{705758A6-4743-4922-B545-EF9B70A1B022}" srcOrd="9" destOrd="0" presId="urn:microsoft.com/office/officeart/2005/8/layout/cycle6"/>
    <dgm:cxn modelId="{FDEB1C02-E0E9-4414-8936-4BF09A9021BA}" type="presParOf" srcId="{4E56D238-2420-44F4-9244-DF7E404E2B57}" destId="{9317819F-1884-4E27-9C61-07D7505721C2}" srcOrd="10" destOrd="0" presId="urn:microsoft.com/office/officeart/2005/8/layout/cycle6"/>
    <dgm:cxn modelId="{E58E392C-7612-48F9-ABEB-D3DD3C38D018}" type="presParOf" srcId="{4E56D238-2420-44F4-9244-DF7E404E2B57}" destId="{4B6AF9AC-947C-4EDE-BF38-1919B750713A}" srcOrd="11" destOrd="0" presId="urn:microsoft.com/office/officeart/2005/8/layout/cycle6"/>
    <dgm:cxn modelId="{226C88C4-C2C1-4062-8FBF-9359BE5A6F67}" type="presParOf" srcId="{4E56D238-2420-44F4-9244-DF7E404E2B57}" destId="{5FE0CD7B-7905-4327-BC64-0571BCC37A14}" srcOrd="12" destOrd="0" presId="urn:microsoft.com/office/officeart/2005/8/layout/cycle6"/>
    <dgm:cxn modelId="{7515A389-E29D-4DCF-91FB-B896524EA9DE}" type="presParOf" srcId="{4E56D238-2420-44F4-9244-DF7E404E2B57}" destId="{D0885AF1-5126-442A-86F7-76A214094DBB}" srcOrd="13" destOrd="0" presId="urn:microsoft.com/office/officeart/2005/8/layout/cycle6"/>
    <dgm:cxn modelId="{E90F4C5E-8FE6-4397-93E7-98C645527901}" type="presParOf" srcId="{4E56D238-2420-44F4-9244-DF7E404E2B57}" destId="{CD1D0855-7724-48CA-89D5-C91C0D79383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52DC7-790B-492C-B1F5-07233E2D7941}">
      <dsp:nvSpPr>
        <dsp:cNvPr id="0" name=""/>
        <dsp:cNvSpPr/>
      </dsp:nvSpPr>
      <dsp:spPr>
        <a:xfrm>
          <a:off x="0" y="3077"/>
          <a:ext cx="8825753" cy="687623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Укомплектованность педагогическими кадрами (основными), 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занятых непосредственно в образовательной деятельности – 100 % (35 чел)</a:t>
          </a:r>
          <a:endParaRPr lang="ru-RU" sz="13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33567" y="36644"/>
        <a:ext cx="8758619" cy="620489"/>
      </dsp:txXfrm>
    </dsp:sp>
    <dsp:sp modelId="{B2B5B56A-7F07-4A65-B9C1-2F1EB5DC7061}">
      <dsp:nvSpPr>
        <dsp:cNvPr id="0" name=""/>
        <dsp:cNvSpPr/>
      </dsp:nvSpPr>
      <dsp:spPr>
        <a:xfrm>
          <a:off x="0" y="671895"/>
          <a:ext cx="8825753" cy="935199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Уровень образования: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Высшее профессиональное образование – 88 % (31 чел);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Среднее профессиональное образование </a:t>
          </a:r>
          <a:r>
            <a:rPr lang="ru-RU" sz="1300" b="1" kern="1200" smtClean="0">
              <a:solidFill>
                <a:srgbClr val="002060"/>
              </a:solidFill>
              <a:latin typeface="Bookman Old Style" panose="02050604050505020204" pitchFamily="18" charset="0"/>
            </a:rPr>
            <a:t>– 12 </a:t>
          </a: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% (4 чел);</a:t>
          </a:r>
        </a:p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45653" y="717548"/>
        <a:ext cx="8734447" cy="843893"/>
      </dsp:txXfrm>
    </dsp:sp>
    <dsp:sp modelId="{222B6152-905F-4948-8069-0760D96B7181}">
      <dsp:nvSpPr>
        <dsp:cNvPr id="0" name=""/>
        <dsp:cNvSpPr/>
      </dsp:nvSpPr>
      <dsp:spPr>
        <a:xfrm>
          <a:off x="0" y="1628968"/>
          <a:ext cx="8825753" cy="898757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Уровень квалификации: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Высшая КК – 29 % (10 чел);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Первая КК – 71 %   (25 Чел)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43874" y="1672842"/>
        <a:ext cx="8738005" cy="811009"/>
      </dsp:txXfrm>
    </dsp:sp>
    <dsp:sp modelId="{D0C18BA4-B331-4A58-B690-F53F8201D1B4}">
      <dsp:nvSpPr>
        <dsp:cNvPr id="0" name=""/>
        <dsp:cNvSpPr/>
      </dsp:nvSpPr>
      <dsp:spPr>
        <a:xfrm>
          <a:off x="0" y="2529260"/>
          <a:ext cx="8825753" cy="435894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Стабильность педагогического коллектива – 82 % имеют педагогический стаж более 10 лет                                                            </a:t>
          </a:r>
          <a:endParaRPr lang="ru-RU" sz="13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21279" y="2550539"/>
        <a:ext cx="8783195" cy="393336"/>
      </dsp:txXfrm>
    </dsp:sp>
    <dsp:sp modelId="{F15DEB7E-CF66-411E-8665-6440801CA54E}">
      <dsp:nvSpPr>
        <dsp:cNvPr id="0" name=""/>
        <dsp:cNvSpPr/>
      </dsp:nvSpPr>
      <dsp:spPr>
        <a:xfrm>
          <a:off x="0" y="2966688"/>
          <a:ext cx="8825753" cy="2286817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 Уровень профессионального развития  педагогических работников – высокий: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доля педагогических работников, получивших ДОП по программам ПК, в том числе в форме стажировки – 92% (32 чел);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имеют почетное звание «Почетный работник НПО» – 3 чел. ;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награждены: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знаком «Отличник ПТО» – 2 чел.;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бронзовой медалью ВДНХ – 1 чел.;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Почетной грамотой Министерства образования и науки Российской Федерации – 9 чел.;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Почетной грамотой Министерства общего и профессионального образования Свердловской области – 32 чел., </a:t>
          </a:r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- Почетной грамотой Свердловской области – 2 чел.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111633" y="3078321"/>
        <a:ext cx="8602487" cy="20635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52DC7-790B-492C-B1F5-07233E2D7941}">
      <dsp:nvSpPr>
        <dsp:cNvPr id="0" name=""/>
        <dsp:cNvSpPr/>
      </dsp:nvSpPr>
      <dsp:spPr>
        <a:xfrm>
          <a:off x="0" y="151047"/>
          <a:ext cx="8208911" cy="925528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Укомплектованность программно-методическим обеспечением ООП (учебные планы; рабочие программы по дисциплинам/ПМ/МДК; </a:t>
          </a:r>
          <a:r>
            <a:rPr lang="ru-RU" sz="1300" b="1" kern="1200" dirty="0" err="1" smtClean="0">
              <a:solidFill>
                <a:srgbClr val="002060"/>
              </a:solidFill>
              <a:latin typeface="Bookman Old Style" panose="02050604050505020204" pitchFamily="18" charset="0"/>
            </a:rPr>
            <a:t>КОСы</a:t>
          </a: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; методические указания по выполнению лабораторно-практических работ; </a:t>
          </a:r>
          <a:r>
            <a:rPr lang="ru-RU" sz="1300" b="1" kern="1200" dirty="0" err="1" smtClean="0">
              <a:solidFill>
                <a:srgbClr val="002060"/>
              </a:solidFill>
              <a:latin typeface="Bookman Old Style" panose="02050604050505020204" pitchFamily="18" charset="0"/>
            </a:rPr>
            <a:t>мультимедиаматериалы</a:t>
          </a: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 и т.п.) – 100 %</a:t>
          </a:r>
          <a:endParaRPr lang="ru-RU" sz="1300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45181" y="196228"/>
        <a:ext cx="8118549" cy="835166"/>
      </dsp:txXfrm>
    </dsp:sp>
    <dsp:sp modelId="{B2B5B56A-7F07-4A65-B9C1-2F1EB5DC7061}">
      <dsp:nvSpPr>
        <dsp:cNvPr id="0" name=""/>
        <dsp:cNvSpPr/>
      </dsp:nvSpPr>
      <dsp:spPr>
        <a:xfrm>
          <a:off x="0" y="1231171"/>
          <a:ext cx="8208911" cy="568512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Укомплектованность библиотечного фонда (печатные издания/электронные издания) – 100 %</a:t>
          </a:r>
          <a:endParaRPr lang="ru-RU" sz="13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27752" y="1258923"/>
        <a:ext cx="8153407" cy="513008"/>
      </dsp:txXfrm>
    </dsp:sp>
    <dsp:sp modelId="{222B6152-905F-4948-8069-0760D96B7181}">
      <dsp:nvSpPr>
        <dsp:cNvPr id="0" name=""/>
        <dsp:cNvSpPr/>
      </dsp:nvSpPr>
      <dsp:spPr>
        <a:xfrm>
          <a:off x="0" y="1950542"/>
          <a:ext cx="8208911" cy="397475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Наличие лицензированных ЭОР (корпорация «Диполь», Издательский центр «Академия») </a:t>
          </a:r>
          <a:endParaRPr lang="ru-RU" sz="13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19403" y="1969945"/>
        <a:ext cx="8170105" cy="358669"/>
      </dsp:txXfrm>
    </dsp:sp>
    <dsp:sp modelId="{D0C18BA4-B331-4A58-B690-F53F8201D1B4}">
      <dsp:nvSpPr>
        <dsp:cNvPr id="0" name=""/>
        <dsp:cNvSpPr/>
      </dsp:nvSpPr>
      <dsp:spPr>
        <a:xfrm>
          <a:off x="0" y="2492033"/>
          <a:ext cx="8208911" cy="655062"/>
        </a:xfrm>
        <a:prstGeom prst="roundRect">
          <a:avLst/>
        </a:prstGeom>
        <a:solidFill>
          <a:srgbClr val="62D5E4"/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rgbClr val="002060"/>
              </a:solidFill>
              <a:latin typeface="Bookman Old Style" panose="02050604050505020204" pitchFamily="18" charset="0"/>
            </a:rPr>
            <a:t>Договор на подключение к Национальной электронной библиотеке и о предоставлении доступа к объектам НЭБ (ФГБУ «РГБ») </a:t>
          </a:r>
          <a:endParaRPr lang="ru-RU" sz="1300" b="1" kern="1200" dirty="0">
            <a:solidFill>
              <a:srgbClr val="002060"/>
            </a:solidFill>
            <a:latin typeface="Bookman Old Style" panose="02050604050505020204" pitchFamily="18" charset="0"/>
          </a:endParaRPr>
        </a:p>
      </dsp:txBody>
      <dsp:txXfrm>
        <a:off x="31977" y="2524010"/>
        <a:ext cx="8144957" cy="5911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A86EFB-5461-4E04-84C5-8ABF392BB18C}">
      <dsp:nvSpPr>
        <dsp:cNvPr id="0" name=""/>
        <dsp:cNvSpPr/>
      </dsp:nvSpPr>
      <dsp:spPr>
        <a:xfrm>
          <a:off x="2774702" y="3091"/>
          <a:ext cx="3083976" cy="1198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Консолидация ресурсов социальных партнеров-работодателей техникума в развитии современной ресурсной базы техникума</a:t>
          </a:r>
          <a:endParaRPr lang="ru-RU" sz="13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833225" y="61614"/>
        <a:ext cx="2966930" cy="1081810"/>
      </dsp:txXfrm>
    </dsp:sp>
    <dsp:sp modelId="{52AA02AA-DEF3-4901-A93B-F71A490560A8}">
      <dsp:nvSpPr>
        <dsp:cNvPr id="0" name=""/>
        <dsp:cNvSpPr/>
      </dsp:nvSpPr>
      <dsp:spPr>
        <a:xfrm>
          <a:off x="3200940" y="1150528"/>
          <a:ext cx="4789685" cy="4789685"/>
        </a:xfrm>
        <a:custGeom>
          <a:avLst/>
          <a:gdLst/>
          <a:ahLst/>
          <a:cxnLst/>
          <a:rect l="0" t="0" r="0" b="0"/>
          <a:pathLst>
            <a:path>
              <a:moveTo>
                <a:pt x="2668758" y="15716"/>
              </a:moveTo>
              <a:arcTo wR="2394842" hR="2394842" stAng="16594063" swAng="1574534"/>
            </a:path>
          </a:pathLst>
        </a:custGeom>
        <a:noFill/>
        <a:ln w="131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F30B89-67EB-406A-9048-A03B39331FFC}">
      <dsp:nvSpPr>
        <dsp:cNvPr id="0" name=""/>
        <dsp:cNvSpPr/>
      </dsp:nvSpPr>
      <dsp:spPr>
        <a:xfrm>
          <a:off x="6015659" y="1538602"/>
          <a:ext cx="2286146" cy="1198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Повышение имиджа профессионального образования в Свердловской области</a:t>
          </a:r>
          <a:endParaRPr lang="ru-RU" sz="1300" b="1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6074182" y="1597125"/>
        <a:ext cx="2169100" cy="1081810"/>
      </dsp:txXfrm>
    </dsp:sp>
    <dsp:sp modelId="{CB1FA154-26AD-421E-8C85-1F83A67F6300}">
      <dsp:nvSpPr>
        <dsp:cNvPr id="0" name=""/>
        <dsp:cNvSpPr/>
      </dsp:nvSpPr>
      <dsp:spPr>
        <a:xfrm>
          <a:off x="2485532" y="280426"/>
          <a:ext cx="4789685" cy="4789685"/>
        </a:xfrm>
        <a:custGeom>
          <a:avLst/>
          <a:gdLst/>
          <a:ahLst/>
          <a:cxnLst/>
          <a:rect l="0" t="0" r="0" b="0"/>
          <a:pathLst>
            <a:path>
              <a:moveTo>
                <a:pt x="4788376" y="2473990"/>
              </a:moveTo>
              <a:arcTo wR="2394842" hR="2394842" stAng="113636" swAng="2440550"/>
            </a:path>
          </a:pathLst>
        </a:custGeom>
        <a:noFill/>
        <a:ln w="131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7FC46-9B5E-4DD4-9BA8-DAB54BD0025A}">
      <dsp:nvSpPr>
        <dsp:cNvPr id="0" name=""/>
        <dsp:cNvSpPr/>
      </dsp:nvSpPr>
      <dsp:spPr>
        <a:xfrm>
          <a:off x="4793233" y="4307802"/>
          <a:ext cx="2752501" cy="1198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Мониторинг качества подготовки кадров</a:t>
          </a:r>
          <a:endParaRPr lang="ru-RU" sz="13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4851756" y="4366325"/>
        <a:ext cx="2635455" cy="1081810"/>
      </dsp:txXfrm>
    </dsp:sp>
    <dsp:sp modelId="{D5E00BBB-2FB8-4C2F-8888-CAB65941F558}">
      <dsp:nvSpPr>
        <dsp:cNvPr id="0" name=""/>
        <dsp:cNvSpPr/>
      </dsp:nvSpPr>
      <dsp:spPr>
        <a:xfrm>
          <a:off x="1989415" y="860932"/>
          <a:ext cx="4789685" cy="4789685"/>
        </a:xfrm>
        <a:custGeom>
          <a:avLst/>
          <a:gdLst/>
          <a:ahLst/>
          <a:cxnLst/>
          <a:rect l="0" t="0" r="0" b="0"/>
          <a:pathLst>
            <a:path>
              <a:moveTo>
                <a:pt x="3197247" y="4651259"/>
              </a:moveTo>
              <a:arcTo wR="2394842" hR="2394842" stAng="4225446" swAng="2349125"/>
            </a:path>
          </a:pathLst>
        </a:custGeom>
        <a:noFill/>
        <a:ln w="131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758A6-4743-4922-B545-EF9B70A1B022}">
      <dsp:nvSpPr>
        <dsp:cNvPr id="0" name=""/>
        <dsp:cNvSpPr/>
      </dsp:nvSpPr>
      <dsp:spPr>
        <a:xfrm>
          <a:off x="1025132" y="4307798"/>
          <a:ext cx="2998802" cy="1198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Развитие инклюзивного  образования лиц с ограниченными возможностями здоровья</a:t>
          </a:r>
          <a:endParaRPr lang="ru-RU" sz="13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1083655" y="4366321"/>
        <a:ext cx="2881756" cy="1081810"/>
      </dsp:txXfrm>
    </dsp:sp>
    <dsp:sp modelId="{4B6AF9AC-947C-4EDE-BF38-1919B750713A}">
      <dsp:nvSpPr>
        <dsp:cNvPr id="0" name=""/>
        <dsp:cNvSpPr/>
      </dsp:nvSpPr>
      <dsp:spPr>
        <a:xfrm>
          <a:off x="1347028" y="218952"/>
          <a:ext cx="4789685" cy="4789685"/>
        </a:xfrm>
        <a:custGeom>
          <a:avLst/>
          <a:gdLst/>
          <a:ahLst/>
          <a:cxnLst/>
          <a:rect l="0" t="0" r="0" b="0"/>
          <a:pathLst>
            <a:path>
              <a:moveTo>
                <a:pt x="691146" y="4077902"/>
              </a:moveTo>
              <a:arcTo wR="2394842" hR="2394842" stAng="8120947" swAng="2211179"/>
            </a:path>
          </a:pathLst>
        </a:custGeom>
        <a:noFill/>
        <a:ln w="131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E0CD7B-7905-4327-BC64-0571BCC37A14}">
      <dsp:nvSpPr>
        <dsp:cNvPr id="0" name=""/>
        <dsp:cNvSpPr/>
      </dsp:nvSpPr>
      <dsp:spPr>
        <a:xfrm>
          <a:off x="0" y="1486143"/>
          <a:ext cx="2949298" cy="14372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Развитие образовательной среды по наиболее востребованным и перспективным профессиям и специальностям, в том числе из списка ТОП-50</a:t>
          </a:r>
          <a:endParaRPr lang="ru-RU" sz="13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70162" y="1556305"/>
        <a:ext cx="2808974" cy="1296961"/>
      </dsp:txXfrm>
    </dsp:sp>
    <dsp:sp modelId="{CD1D0855-7724-48CA-89D5-C91C0D793833}">
      <dsp:nvSpPr>
        <dsp:cNvPr id="0" name=""/>
        <dsp:cNvSpPr/>
      </dsp:nvSpPr>
      <dsp:spPr>
        <a:xfrm>
          <a:off x="603650" y="1154523"/>
          <a:ext cx="4789685" cy="4789685"/>
        </a:xfrm>
        <a:custGeom>
          <a:avLst/>
          <a:gdLst/>
          <a:ahLst/>
          <a:cxnLst/>
          <a:rect l="0" t="0" r="0" b="0"/>
          <a:pathLst>
            <a:path>
              <a:moveTo>
                <a:pt x="1187949" y="326345"/>
              </a:moveTo>
              <a:arcTo wR="2394842" hR="2394842" stAng="14384279" swAng="1479037"/>
            </a:path>
          </a:pathLst>
        </a:custGeom>
        <a:noFill/>
        <a:ln w="131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538C71-921F-4D55-BBF5-A0354295369B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B7E6A-983A-4CB3-A198-E2125E696F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22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4AC81-2FC8-4081-97DF-3FA26CAAD24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76A1C-D914-40F1-96FE-D8741CE049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18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76A1C-D914-40F1-96FE-D8741CE049C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7123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</a:bodyPr>
          <a:lstStyle>
            <a:lvl1pPr>
              <a:defRPr b="1">
                <a:solidFill>
                  <a:srgbClr val="14436A"/>
                </a:solidFill>
                <a:latin typeface="Century Gothic" pitchFamily="34" charset="0"/>
                <a:cs typeface="Segoe UI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245A4D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Century Gothic" pitchFamily="34" charset="0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1046-C434-44DC-80F7-4EE6EBCDF560}" type="datetime1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3F0B-9C94-488E-9F8B-BDED17EDD87C}" type="datetime1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7F60-9D24-4713-ACA1-0FE92408D270}" type="datetime1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D7DC6-B041-4FC1-B9BA-77FBD935595B}" type="datetime1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C191A-60BE-4CCC-B77D-62B5C5FD249C}" type="datetime1">
              <a:rPr lang="ru-RU" smtClean="0"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rgbClr val="3A927D"/>
                </a:solidFill>
              </a:defRPr>
            </a:lvl1pPr>
            <a:lvl2pPr>
              <a:defRPr sz="2400">
                <a:solidFill>
                  <a:srgbClr val="3A927D"/>
                </a:solidFill>
              </a:defRPr>
            </a:lvl2pPr>
            <a:lvl3pPr>
              <a:defRPr sz="2000">
                <a:solidFill>
                  <a:srgbClr val="3A927D"/>
                </a:solidFill>
              </a:defRPr>
            </a:lvl3pPr>
            <a:lvl4pPr>
              <a:defRPr sz="1800">
                <a:solidFill>
                  <a:srgbClr val="3A927D"/>
                </a:solidFill>
              </a:defRPr>
            </a:lvl4pPr>
            <a:lvl5pPr>
              <a:defRPr sz="1800">
                <a:solidFill>
                  <a:srgbClr val="3A927D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48757-8667-4848-8307-3B940B3B1809}" type="datetime1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3A927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3A927D"/>
                </a:solidFill>
              </a:defRPr>
            </a:lvl1pPr>
            <a:lvl2pPr>
              <a:defRPr sz="2000">
                <a:solidFill>
                  <a:srgbClr val="3A927D"/>
                </a:solidFill>
              </a:defRPr>
            </a:lvl2pPr>
            <a:lvl3pPr>
              <a:defRPr sz="1800">
                <a:solidFill>
                  <a:srgbClr val="3A927D"/>
                </a:solidFill>
              </a:defRPr>
            </a:lvl3pPr>
            <a:lvl4pPr>
              <a:defRPr sz="1600">
                <a:solidFill>
                  <a:srgbClr val="3A927D"/>
                </a:solidFill>
              </a:defRPr>
            </a:lvl4pPr>
            <a:lvl5pPr>
              <a:defRPr sz="1600">
                <a:solidFill>
                  <a:srgbClr val="3A927D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3A686-AE0C-47D6-936A-EE5400CD7387}" type="datetime1">
              <a:rPr lang="ru-RU" smtClean="0"/>
              <a:t>21.10.2020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3E9B6-FFCB-41DF-89C0-2F049750BD07}" type="datetime1">
              <a:rPr lang="ru-RU" smtClean="0"/>
              <a:t>21.10.2020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AF92D-BA15-41D7-95DC-98B56240AA05}" type="datetime1">
              <a:rPr lang="ru-RU" smtClean="0"/>
              <a:t>21.10.2020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C899-91A1-4C3C-A728-C7727CBF3795}" type="datetime1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A10B2-A4E8-4CD8-A080-E2DF72045E4A}" type="datetime1">
              <a:rPr lang="ru-RU" smtClean="0"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D9CA997-DA56-46FE-B34B-48C90FB3217D}" type="datetime1">
              <a:rPr lang="ru-RU" smtClean="0"/>
              <a:t>21.10.2020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FD5C216-A482-4BD0-BE79-285EFF1627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ln>
            <a:noFill/>
          </a:ln>
          <a:solidFill>
            <a:srgbClr val="164770"/>
          </a:solidFill>
          <a:effectLst>
            <a:outerShdw blurRad="50800" dist="38100" dir="2700000" algn="tl" rotWithShape="0">
              <a:schemeClr val="bg1">
                <a:lumMod val="75000"/>
                <a:alpha val="40000"/>
              </a:schemeClr>
            </a:outerShdw>
          </a:effectLst>
          <a:latin typeface="+mj-lt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 baseline="0">
          <a:solidFill>
            <a:srgbClr val="1C5C90"/>
          </a:solidFill>
          <a:latin typeface="+mn-lt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 baseline="0">
          <a:solidFill>
            <a:srgbClr val="1C5C90"/>
          </a:solidFill>
          <a:latin typeface="+mn-lt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 baseline="0">
          <a:solidFill>
            <a:srgbClr val="1C5C90"/>
          </a:solidFill>
          <a:latin typeface="+mn-lt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 baseline="0">
          <a:solidFill>
            <a:srgbClr val="1C5C90"/>
          </a:solidFill>
          <a:latin typeface="+mn-lt"/>
          <a:ea typeface="+mn-ea"/>
          <a:cs typeface="Segoe UI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 baseline="0">
          <a:solidFill>
            <a:srgbClr val="1C5C90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64770"/>
          </a:solidFill>
          <a:latin typeface="Segoe UI" pitchFamily="34" charset="0"/>
          <a:ea typeface="+mn-ea"/>
          <a:cs typeface="Segoe UI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64770"/>
          </a:solidFill>
          <a:latin typeface="Segoe UI" pitchFamily="34" charset="0"/>
          <a:ea typeface="+mn-ea"/>
          <a:cs typeface="Segoe UI" pitchFamily="34" charset="0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64770"/>
          </a:solidFill>
          <a:latin typeface="Segoe UI" pitchFamily="34" charset="0"/>
          <a:ea typeface="+mn-ea"/>
          <a:cs typeface="Segoe UI" pitchFamily="34" charset="0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400" kern="1200">
          <a:solidFill>
            <a:srgbClr val="164770"/>
          </a:solidFill>
          <a:latin typeface="Segoe UI" pitchFamily="34" charset="0"/>
          <a:ea typeface="+mn-ea"/>
          <a:cs typeface="Segoe UI" pitchFamily="34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4.png"/><Relationship Id="rId5" Type="http://schemas.openxmlformats.org/officeDocument/2006/relationships/diagramData" Target="../diagrams/data2.xml"/><Relationship Id="rId1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microsoft.com/office/2007/relationships/diagramDrawing" Target="../diagrams/drawing2.xml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6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5.jpe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7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15.jpe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jpe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20688"/>
            <a:ext cx="9005266" cy="525658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200" cap="all" dirty="0" smtClean="0">
                <a:effectLst/>
                <a:latin typeface="Bookman Old Style" panose="02050604050505020204" pitchFamily="18" charset="0"/>
              </a:rPr>
              <a:t/>
            </a:r>
            <a:br>
              <a:rPr lang="ru-RU" sz="2200" cap="all" dirty="0" smtClean="0">
                <a:effectLst/>
                <a:latin typeface="Bookman Old Style" panose="02050604050505020204" pitchFamily="18" charset="0"/>
              </a:rPr>
            </a:br>
            <a:r>
              <a:rPr lang="ru-RU" sz="2200" cap="all" dirty="0">
                <a:effectLst/>
                <a:latin typeface="Bookman Old Style" panose="02050604050505020204" pitchFamily="18" charset="0"/>
              </a:rPr>
              <a:t/>
            </a:r>
            <a:br>
              <a:rPr lang="ru-RU" sz="2200" cap="all" dirty="0">
                <a:effectLst/>
                <a:latin typeface="Bookman Old Style" panose="02050604050505020204" pitchFamily="18" charset="0"/>
              </a:rPr>
            </a:br>
            <a:r>
              <a:rPr lang="ru-RU" sz="2200" cap="all" dirty="0" smtClean="0">
                <a:effectLst/>
                <a:latin typeface="Bookman Old Style" panose="02050604050505020204" pitchFamily="18" charset="0"/>
              </a:rPr>
              <a:t/>
            </a:r>
            <a:br>
              <a:rPr lang="ru-RU" sz="2200" cap="all" dirty="0" smtClean="0">
                <a:effectLst/>
                <a:latin typeface="Bookman Old Style" panose="02050604050505020204" pitchFamily="18" charset="0"/>
              </a:rPr>
            </a:br>
            <a:r>
              <a:rPr lang="ru-RU" sz="2700" dirty="0" smtClean="0">
                <a:effectLst/>
                <a:latin typeface="Bookman Old Style" panose="02050604050505020204" pitchFamily="18" charset="0"/>
              </a:rPr>
              <a:t>Государственное автономное профессиональное</a:t>
            </a:r>
            <a:br>
              <a:rPr lang="ru-RU" sz="2700" dirty="0" smtClean="0">
                <a:effectLst/>
                <a:latin typeface="Bookman Old Style" panose="02050604050505020204" pitchFamily="18" charset="0"/>
              </a:rPr>
            </a:br>
            <a:r>
              <a:rPr lang="ru-RU" sz="2700" dirty="0" smtClean="0">
                <a:effectLst/>
                <a:latin typeface="Bookman Old Style" panose="02050604050505020204" pitchFamily="18" charset="0"/>
              </a:rPr>
              <a:t>образовательное учреждение </a:t>
            </a:r>
            <a:br>
              <a:rPr lang="ru-RU" sz="2700" dirty="0" smtClean="0">
                <a:effectLst/>
                <a:latin typeface="Bookman Old Style" panose="02050604050505020204" pitchFamily="18" charset="0"/>
              </a:rPr>
            </a:br>
            <a:r>
              <a:rPr lang="ru-RU" sz="2700" dirty="0" smtClean="0">
                <a:effectLst/>
                <a:latin typeface="Bookman Old Style" panose="02050604050505020204" pitchFamily="18" charset="0"/>
              </a:rPr>
              <a:t>Свердловской области </a:t>
            </a:r>
            <a:br>
              <a:rPr lang="ru-RU" sz="2700" dirty="0" smtClean="0">
                <a:effectLst/>
                <a:latin typeface="Bookman Old Style" panose="02050604050505020204" pitchFamily="18" charset="0"/>
              </a:rPr>
            </a:br>
            <a:r>
              <a:rPr lang="ru-RU" sz="2700" dirty="0" smtClean="0">
                <a:effectLst/>
                <a:latin typeface="Bookman Old Style" panose="02050604050505020204" pitchFamily="18" charset="0"/>
              </a:rPr>
              <a:t>«</a:t>
            </a:r>
            <a:r>
              <a:rPr lang="ru-RU" sz="2700" cap="all" dirty="0" smtClean="0">
                <a:effectLst/>
                <a:latin typeface="Bookman Old Style" panose="02050604050505020204" pitchFamily="18" charset="0"/>
              </a:rPr>
              <a:t>Екатеринбургский </a:t>
            </a:r>
            <a:r>
              <a:rPr lang="ru-RU" sz="2700" cap="all" dirty="0">
                <a:effectLst/>
                <a:latin typeface="Bookman Old Style" panose="02050604050505020204" pitchFamily="18" charset="0"/>
              </a:rPr>
              <a:t>промышленно-технологический </a:t>
            </a:r>
            <a:r>
              <a:rPr lang="ru-RU" sz="2700" cap="all" dirty="0" smtClean="0">
                <a:effectLst/>
                <a:latin typeface="Bookman Old Style" panose="02050604050505020204" pitchFamily="18" charset="0"/>
              </a:rPr>
              <a:t>техникум</a:t>
            </a:r>
            <a:br>
              <a:rPr lang="ru-RU" sz="2700" cap="all" dirty="0" smtClean="0">
                <a:effectLst/>
                <a:latin typeface="Bookman Old Style" panose="02050604050505020204" pitchFamily="18" charset="0"/>
              </a:rPr>
            </a:br>
            <a:r>
              <a:rPr lang="ru-RU" sz="2700" dirty="0" smtClean="0">
                <a:effectLst/>
                <a:latin typeface="Bookman Old Style" panose="02050604050505020204" pitchFamily="18" charset="0"/>
              </a:rPr>
              <a:t>им</a:t>
            </a:r>
            <a:r>
              <a:rPr lang="ru-RU" sz="2700" dirty="0">
                <a:effectLst/>
                <a:latin typeface="Bookman Old Style" panose="02050604050505020204" pitchFamily="18" charset="0"/>
              </a:rPr>
              <a:t>. В.М. Курочкина</a:t>
            </a:r>
            <a:r>
              <a:rPr lang="ru-RU" sz="2700" dirty="0" smtClean="0">
                <a:effectLst/>
                <a:latin typeface="Bookman Old Style" panose="02050604050505020204" pitchFamily="18" charset="0"/>
              </a:rPr>
              <a:t>»</a:t>
            </a:r>
            <a:br>
              <a:rPr lang="ru-RU" sz="2700" dirty="0" smtClean="0">
                <a:effectLst/>
                <a:latin typeface="Bookman Old Style" panose="02050604050505020204" pitchFamily="18" charset="0"/>
              </a:rPr>
            </a:br>
            <a:r>
              <a:rPr lang="ru-RU" sz="2700" dirty="0" smtClean="0">
                <a:effectLst/>
                <a:latin typeface="Bookman Old Style" panose="02050604050505020204" pitchFamily="18" charset="0"/>
              </a:rPr>
              <a:t/>
            </a:r>
            <a:br>
              <a:rPr lang="ru-RU" sz="2700" dirty="0" smtClean="0">
                <a:effectLst/>
                <a:latin typeface="Bookman Old Style" panose="02050604050505020204" pitchFamily="18" charset="0"/>
              </a:rPr>
            </a:br>
            <a:r>
              <a:rPr lang="ru-RU" sz="4000" dirty="0" smtClean="0">
                <a:effectLst/>
                <a:latin typeface="Bookman Old Style" panose="02050604050505020204" pitchFamily="18" charset="0"/>
              </a:rPr>
              <a:t>ЦИФРЫ И ФАКТЫ</a:t>
            </a:r>
            <a:r>
              <a:rPr lang="ru-RU" sz="4000" dirty="0">
                <a:effectLst/>
                <a:latin typeface="Bookman Old Style" panose="02050604050505020204" pitchFamily="18" charset="0"/>
              </a:rPr>
              <a:t/>
            </a:r>
            <a:br>
              <a:rPr lang="ru-RU" sz="4000" dirty="0">
                <a:effectLst/>
                <a:latin typeface="Bookman Old Style" panose="02050604050505020204" pitchFamily="18" charset="0"/>
              </a:rPr>
            </a:br>
            <a:r>
              <a:rPr lang="ru-RU" sz="3100" dirty="0">
                <a:effectLst/>
              </a:rPr>
              <a:t/>
            </a:r>
            <a:br>
              <a:rPr lang="ru-RU" sz="3100" dirty="0">
                <a:effectLst/>
              </a:rPr>
            </a:br>
            <a:endParaRPr lang="ru-RU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805264"/>
            <a:ext cx="8745016" cy="697632"/>
          </a:xfrm>
        </p:spPr>
        <p:txBody>
          <a:bodyPr>
            <a:normAutofit fontScale="92500" lnSpcReduction="20000"/>
          </a:bodyPr>
          <a:lstStyle/>
          <a:p>
            <a:endParaRPr lang="ru-RU" sz="2400" dirty="0" smtClean="0">
              <a:latin typeface="Bookman Old Style" panose="02050604050505020204" pitchFamily="18" charset="0"/>
            </a:endParaRPr>
          </a:p>
          <a:p>
            <a:r>
              <a:rPr lang="ru-RU" sz="2400" dirty="0" smtClean="0">
                <a:latin typeface="Bookman Old Style" panose="02050604050505020204" pitchFamily="18" charset="0"/>
              </a:rPr>
              <a:t>2018 г.</a:t>
            </a:r>
            <a:endParaRPr lang="ru-RU" sz="2400" dirty="0">
              <a:latin typeface="Bookman Old Style" panose="020506040505050202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1</a:t>
            </a:fld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179511" y="116631"/>
            <a:ext cx="1008113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549" y="69027"/>
            <a:ext cx="1055718" cy="1055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45673192"/>
              </p:ext>
            </p:extLst>
          </p:nvPr>
        </p:nvGraphicFramePr>
        <p:xfrm>
          <a:off x="488430" y="1628800"/>
          <a:ext cx="820891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Объект 2"/>
          <p:cNvSpPr txBox="1">
            <a:spLocks/>
          </p:cNvSpPr>
          <p:nvPr/>
        </p:nvSpPr>
        <p:spPr>
          <a:xfrm>
            <a:off x="380704" y="998871"/>
            <a:ext cx="8229600" cy="845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10"/>
              </a:buBlip>
              <a:defRPr sz="32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11"/>
              </a:buBlip>
              <a:defRPr sz="28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0"/>
              </a:buBlip>
              <a:defRPr sz="24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1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0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1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0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1"/>
              </a:buBlip>
              <a:defRPr sz="16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10"/>
              </a:buBlip>
              <a:defRPr sz="14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9pPr>
          </a:lstStyle>
          <a:p>
            <a:pPr marL="0" indent="0" algn="ctr">
              <a:lnSpc>
                <a:spcPct val="170000"/>
              </a:lnSpc>
              <a:buFontTx/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ИНФОРМАЦИОННО-МЕТОДИЧЕСКОЕ ОБЕСПЕЧЕНИЕ </a:t>
            </a:r>
          </a:p>
          <a:p>
            <a:pPr marL="0" indent="0" algn="ctr">
              <a:buFontTx/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ОБРАЗОВАТЕЛЬНОГО ПРОЦЕССА</a:t>
            </a:r>
          </a:p>
          <a:p>
            <a:pPr marL="0" indent="0" algn="ctr">
              <a:buFontTx/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78" y="4839103"/>
            <a:ext cx="1482313" cy="195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2" t="16780" r="32324" b="3989"/>
          <a:stretch/>
        </p:blipFill>
        <p:spPr bwMode="auto">
          <a:xfrm>
            <a:off x="7380313" y="4775898"/>
            <a:ext cx="1298184" cy="201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r="13435"/>
          <a:stretch/>
        </p:blipFill>
        <p:spPr bwMode="auto">
          <a:xfrm>
            <a:off x="2005015" y="4839103"/>
            <a:ext cx="2493581" cy="19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775898"/>
            <a:ext cx="2589312" cy="19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569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500" b="1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80704" y="998871"/>
            <a:ext cx="8229600" cy="845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2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8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4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9pPr>
          </a:lstStyle>
          <a:p>
            <a:pPr marL="0" indent="0" algn="ctr">
              <a:lnSpc>
                <a:spcPct val="170000"/>
              </a:lnSpc>
              <a:buFontTx/>
              <a:buNone/>
            </a:pPr>
            <a:r>
              <a:rPr lang="ru-RU" sz="7200" b="1" cap="all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Материально-техническое ОБЕСПЕЧЕНИЕ </a:t>
            </a:r>
          </a:p>
          <a:p>
            <a:pPr marL="0" indent="0" algn="ctr">
              <a:buFontTx/>
              <a:buNone/>
            </a:pPr>
            <a:r>
              <a:rPr lang="ru-RU" sz="7200" b="1" cap="all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обРАЗОВАТЕЛЬНОГО</a:t>
            </a:r>
            <a:r>
              <a:rPr lang="ru-RU" sz="7200" b="1" cap="all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ПРОЦЕССА</a:t>
            </a:r>
          </a:p>
          <a:p>
            <a:pPr marL="0" indent="0" algn="ctr">
              <a:buFontTx/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FontTx/>
              <a:buNone/>
            </a:pPr>
            <a:endParaRPr lang="ru-RU" sz="2000" dirty="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075572"/>
              </p:ext>
            </p:extLst>
          </p:nvPr>
        </p:nvGraphicFramePr>
        <p:xfrm>
          <a:off x="380702" y="2204864"/>
          <a:ext cx="8624564" cy="2940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8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0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Кабинеты общеобразовательного цикла</a:t>
                      </a:r>
                      <a:endParaRPr lang="ru-RU" sz="12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Кабинеты </a:t>
                      </a:r>
                      <a:r>
                        <a:rPr lang="ru-RU" sz="1200" dirty="0" err="1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профессиональ</a:t>
                      </a:r>
                      <a:endParaRPr lang="ru-RU" sz="1200" dirty="0" smtClean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  <a:p>
                      <a:pPr algn="ctr"/>
                      <a:r>
                        <a:rPr lang="ru-RU" sz="1200" dirty="0" err="1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ного</a:t>
                      </a:r>
                      <a:r>
                        <a:rPr lang="ru-RU" sz="12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 цикла</a:t>
                      </a:r>
                      <a:endParaRPr lang="ru-RU" sz="12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Учебные лаборатории</a:t>
                      </a:r>
                      <a:endParaRPr lang="ru-RU" sz="12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Компьютерные</a:t>
                      </a:r>
                      <a:r>
                        <a:rPr lang="ru-RU" sz="1200" baseline="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 классы </a:t>
                      </a:r>
                      <a:endParaRPr lang="ru-RU" sz="12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Учебно-производственные мастерские </a:t>
                      </a:r>
                    </a:p>
                  </a:txBody>
                  <a:tcPr>
                    <a:solidFill>
                      <a:srgbClr val="66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4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20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10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9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2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8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48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Спортивный зал (с тренажерным залом)</a:t>
                      </a:r>
                      <a:endParaRPr lang="ru-RU" sz="1200" b="1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Библиотека с читальным залом</a:t>
                      </a: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Медицинский кабинет</a:t>
                      </a:r>
                      <a:endParaRPr lang="ru-RU" sz="1200" b="1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Тренинговый</a:t>
                      </a:r>
                      <a:r>
                        <a:rPr lang="ru-RU" sz="1200" b="1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 зал, организованный в рамках проекта «Молодёжный центр»</a:t>
                      </a:r>
                      <a:endParaRPr lang="ru-RU" sz="1200" b="1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Общежитие</a:t>
                      </a:r>
                    </a:p>
                    <a:p>
                      <a:pPr algn="ctr"/>
                      <a:endParaRPr lang="ru-RU" sz="1200" b="1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4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1C5C90"/>
                          </a:solidFill>
                          <a:latin typeface="Bookman Old Style" panose="02050604050505020204" pitchFamily="18" charset="0"/>
                        </a:rPr>
                        <a:t>1</a:t>
                      </a:r>
                      <a:endParaRPr lang="ru-RU" sz="1400" dirty="0">
                        <a:solidFill>
                          <a:srgbClr val="1C5C90"/>
                        </a:solidFill>
                        <a:latin typeface="Bookman Old Style" panose="02050604050505020204" pitchFamily="18" charset="0"/>
                      </a:endParaRPr>
                    </a:p>
                  </a:txBody>
                  <a:tcPr>
                    <a:solidFill>
                      <a:srgbClr val="66C2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80705" y="4869160"/>
            <a:ext cx="82407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i="1" dirty="0" smtClean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endParaRPr lang="ru-RU" sz="1200" b="1" i="1" dirty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endParaRPr lang="ru-RU" sz="1200" b="1" i="1" dirty="0" smtClean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Лаборатория «</a:t>
            </a:r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  <a:ea typeface="Segoe UI Symbol" panose="020B0502040204020203" pitchFamily="34" charset="0"/>
                <a:cs typeface="Times New Roman" pitchFamily="18" charset="0"/>
              </a:rPr>
              <a:t>Программное </a:t>
            </a:r>
            <a:r>
              <a:rPr lang="ru-RU" sz="1200" b="1" i="1" dirty="0">
                <a:solidFill>
                  <a:srgbClr val="1C5C90"/>
                </a:solidFill>
                <a:latin typeface="Bookman Old Style" panose="02050604050505020204" pitchFamily="18" charset="0"/>
                <a:ea typeface="Segoe UI Symbol" panose="020B0502040204020203" pitchFamily="34" charset="0"/>
                <a:cs typeface="Times New Roman" pitchFamily="18" charset="0"/>
              </a:rPr>
              <a:t>управление станками с </a:t>
            </a:r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  <a:ea typeface="Segoe UI Symbol" panose="020B0502040204020203" pitchFamily="34" charset="0"/>
                <a:cs typeface="Times New Roman" pitchFamily="18" charset="0"/>
              </a:rPr>
              <a:t>ЧПУ» о</a:t>
            </a:r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борудована </a:t>
            </a:r>
            <a:r>
              <a:rPr lang="ru-RU" sz="1200" b="1" i="1" dirty="0">
                <a:solidFill>
                  <a:srgbClr val="1C5C90"/>
                </a:solidFill>
                <a:latin typeface="Bookman Old Style" panose="02050604050505020204" pitchFamily="18" charset="0"/>
              </a:rPr>
              <a:t>стационарной индукционной системой для обучения </a:t>
            </a:r>
            <a:r>
              <a:rPr lang="ru-RU" sz="1200" b="1" i="1" dirty="0" err="1">
                <a:solidFill>
                  <a:srgbClr val="1C5C90"/>
                </a:solidFill>
                <a:latin typeface="Bookman Old Style" panose="02050604050505020204" pitchFamily="18" charset="0"/>
              </a:rPr>
              <a:t>неслышащих</a:t>
            </a:r>
            <a:r>
              <a:rPr lang="ru-RU" sz="1200" b="1" i="1" dirty="0">
                <a:solidFill>
                  <a:srgbClr val="1C5C90"/>
                </a:solidFill>
                <a:latin typeface="Bookman Old Style" panose="02050604050505020204" pitchFamily="18" charset="0"/>
              </a:rPr>
              <a:t> и слабослышащих </a:t>
            </a:r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детей</a:t>
            </a:r>
            <a:r>
              <a:rPr lang="ru-RU" sz="1200" b="1" i="1" dirty="0">
                <a:solidFill>
                  <a:srgbClr val="1C5C90"/>
                </a:solidFill>
                <a:latin typeface="Bookman Old Style" panose="02050604050505020204" pitchFamily="18" charset="0"/>
              </a:rPr>
              <a:t>.</a:t>
            </a:r>
            <a:endParaRPr lang="ru-RU" sz="1200" b="1" i="1" dirty="0" smtClean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Читальный зал </a:t>
            </a:r>
            <a:r>
              <a:rPr lang="ru-RU" sz="1200" b="1" i="1" dirty="0">
                <a:solidFill>
                  <a:srgbClr val="1C5C90"/>
                </a:solidFill>
                <a:latin typeface="Bookman Old Style" panose="02050604050505020204" pitchFamily="18" charset="0"/>
              </a:rPr>
              <a:t>50 посадочных мест</a:t>
            </a:r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, </a:t>
            </a:r>
            <a:r>
              <a:rPr lang="ru-RU" sz="1200" b="1" i="1" dirty="0">
                <a:solidFill>
                  <a:srgbClr val="1C5C90"/>
                </a:solidFill>
                <a:latin typeface="Bookman Old Style" panose="02050604050505020204" pitchFamily="18" charset="0"/>
              </a:rPr>
              <a:t>оснащенным мобильным интерактивным компьютерным классом с доступом к сети «Интернет</a:t>
            </a:r>
            <a:r>
              <a:rPr lang="ru-RU" sz="1200" b="1" i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».</a:t>
            </a:r>
            <a:endParaRPr lang="ru-RU" sz="1200" b="1" i="1" dirty="0">
              <a:solidFill>
                <a:srgbClr val="1C5C9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69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630" y="982053"/>
            <a:ext cx="4896544" cy="27404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Мастерская дуговой сварки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39" y="2827640"/>
            <a:ext cx="2268252" cy="166019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634" y="1556792"/>
            <a:ext cx="2240268" cy="196831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0352" y="155679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Bookman Old Style" panose="02050604050505020204" pitchFamily="18" charset="0"/>
                <a:cs typeface="Arial" pitchFamily="34" charset="0"/>
              </a:rPr>
              <a:t>Аппарат инверторный </a:t>
            </a:r>
            <a:r>
              <a:rPr lang="en-US" sz="1200" b="1" i="1" dirty="0" smtClean="0">
                <a:latin typeface="Bookman Old Style" panose="02050604050505020204" pitchFamily="18" charset="0"/>
                <a:cs typeface="Arial" pitchFamily="34" charset="0"/>
              </a:rPr>
              <a:t>ARC</a:t>
            </a:r>
            <a:r>
              <a:rPr lang="ru-RU" sz="1200" b="1" i="1" dirty="0" smtClean="0">
                <a:latin typeface="Bookman Old Style" panose="02050604050505020204" pitchFamily="18" charset="0"/>
                <a:cs typeface="Arial" pitchFamily="34" charset="0"/>
              </a:rPr>
              <a:t> 315</a:t>
            </a:r>
            <a:r>
              <a:rPr lang="en-US" sz="1200" b="1" i="1" dirty="0" smtClean="0">
                <a:latin typeface="Bookman Old Style" panose="02050604050505020204" pitchFamily="18" charset="0"/>
                <a:cs typeface="Arial" pitchFamily="34" charset="0"/>
              </a:rPr>
              <a:t>G</a:t>
            </a:r>
            <a:r>
              <a:rPr lang="ru-RU" sz="1200" b="1" i="1" dirty="0" smtClean="0">
                <a:latin typeface="Bookman Old Style" panose="02050604050505020204" pitchFamily="18" charset="0"/>
                <a:cs typeface="Arial" pitchFamily="34" charset="0"/>
              </a:rPr>
              <a:t> «Кедр»</a:t>
            </a:r>
            <a:endParaRPr lang="ru-RU" sz="1200" dirty="0" smtClean="0">
              <a:latin typeface="Bookman Old Style" panose="02050604050505020204" pitchFamily="18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  <a:cs typeface="Arial" pitchFamily="34" charset="0"/>
              </a:rPr>
              <a:t>для ручной дуговой сварки, </a:t>
            </a: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  <a:cs typeface="Arial" pitchFamily="34" charset="0"/>
              </a:rPr>
              <a:t>при постоянном токе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72" y="2037110"/>
            <a:ext cx="2354859" cy="189594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220070" y="1390779"/>
            <a:ext cx="37444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Arial" pitchFamily="34" charset="0"/>
              </a:rPr>
              <a:t>Установка плазменной резки для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ручной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Times New Roman" pitchFamily="18" charset="0"/>
              </a:rPr>
              <a:t>резки тонкого листового металла</a:t>
            </a:r>
          </a:p>
        </p:txBody>
      </p:sp>
      <p:pic>
        <p:nvPicPr>
          <p:cNvPr id="10" name="Рисунок 9" descr="Описание: C:\Users\Кадры\Desktop\Мои документы\ФОТО\ФОТО Оборудование\DSC0121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" y="5007915"/>
            <a:ext cx="2664296" cy="151216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9866" y="4558941"/>
            <a:ext cx="4439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Установка плазменной резки </a:t>
            </a:r>
            <a:r>
              <a:rPr lang="ru-RU" sz="1200" b="1" dirty="0" smtClean="0">
                <a:latin typeface="Bookman Old Style" panose="02050604050505020204" pitchFamily="18" charset="0"/>
              </a:rPr>
              <a:t>листового металла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6344" y="4164673"/>
            <a:ext cx="3860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Установка лазерной сварки МУЛ-1 </a:t>
            </a:r>
            <a:r>
              <a:rPr lang="ru-RU" sz="1200" dirty="0" smtClean="0"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</a:rPr>
              <a:t>Предназначена для технологических </a:t>
            </a: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</a:rPr>
              <a:t>операций лазерной сварки, пайки и наплавки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pic>
        <p:nvPicPr>
          <p:cNvPr id="14" name="Рисунок 13" descr="Описание: C:\Users\Кадры\Desktop\Мои документы\ФОТО\ФОТО Оборудование\DSC0124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9" r="17212"/>
          <a:stretch>
            <a:fillRect/>
          </a:stretch>
        </p:blipFill>
        <p:spPr bwMode="auto">
          <a:xfrm>
            <a:off x="6012160" y="5013176"/>
            <a:ext cx="2714898" cy="150690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367741" y="1325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  <a:ea typeface="+mj-ea"/>
                <a:cs typeface="Segoe UI" pitchFamily="34" charset="0"/>
              </a:defRPr>
            </a:lvl1pPr>
          </a:lstStyle>
          <a:p>
            <a:endParaRPr lang="ru-RU" sz="1100" dirty="0" smtClean="0">
              <a:latin typeface="Bookman Old Style" panose="02050604050505020204" pitchFamily="18" charset="0"/>
            </a:endParaRPr>
          </a:p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03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367733" y="1196752"/>
            <a:ext cx="6336704" cy="5040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dk1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Мастерская металлообработки (токарная)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2160" y="2132856"/>
            <a:ext cx="288127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400" b="1" i="1" dirty="0" smtClean="0">
                <a:latin typeface="Bookman Old Style" panose="02050604050505020204" pitchFamily="18" charset="0"/>
              </a:rPr>
              <a:t>Токарно-винторезный станок </a:t>
            </a:r>
            <a:r>
              <a:rPr lang="en-US" sz="1400" b="1" i="1" dirty="0" smtClean="0">
                <a:latin typeface="Bookman Old Style" panose="02050604050505020204" pitchFamily="18" charset="0"/>
              </a:rPr>
              <a:t>CS</a:t>
            </a:r>
            <a:r>
              <a:rPr lang="ru-RU" sz="1400" b="1" i="1" dirty="0" smtClean="0">
                <a:latin typeface="Bookman Old Style" panose="02050604050505020204" pitchFamily="18" charset="0"/>
              </a:rPr>
              <a:t>6150</a:t>
            </a:r>
          </a:p>
          <a:p>
            <a:pPr algn="ctr"/>
            <a:endParaRPr lang="ru-RU" sz="1400" b="1" i="1" dirty="0">
              <a:latin typeface="Bookman Old Style" panose="02050604050505020204" pitchFamily="18" charset="0"/>
            </a:endParaRPr>
          </a:p>
          <a:p>
            <a:pPr algn="ctr"/>
            <a:endParaRPr lang="ru-RU" sz="1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400" b="1" i="1" dirty="0" smtClean="0">
                <a:latin typeface="Bookman Old Style" panose="02050604050505020204" pitchFamily="18" charset="0"/>
              </a:rPr>
              <a:t>Назначение</a:t>
            </a:r>
            <a:endParaRPr lang="ru-RU" sz="14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400" dirty="0" smtClean="0">
                <a:latin typeface="Bookman Old Style" panose="02050604050505020204" pitchFamily="18" charset="0"/>
              </a:rPr>
              <a:t>Станок этой серии способен выполнять различные операции, такие как внутреннее </a:t>
            </a:r>
          </a:p>
          <a:p>
            <a:pPr algn="ctr"/>
            <a:r>
              <a:rPr lang="ru-RU" sz="1400" dirty="0" smtClean="0">
                <a:latin typeface="Bookman Old Style" panose="02050604050505020204" pitchFamily="18" charset="0"/>
              </a:rPr>
              <a:t>и внешнее обтачивание, точение конуса, обточка на планшайбе, нарезание </a:t>
            </a:r>
          </a:p>
          <a:p>
            <a:pPr algn="ctr"/>
            <a:r>
              <a:rPr lang="ru-RU" sz="1400" dirty="0" smtClean="0">
                <a:latin typeface="Bookman Old Style" panose="02050604050505020204" pitchFamily="18" charset="0"/>
              </a:rPr>
              <a:t>метрической, модульной и </a:t>
            </a:r>
            <a:r>
              <a:rPr lang="ru-RU" sz="1400" dirty="0" err="1" smtClean="0">
                <a:latin typeface="Bookman Old Style" panose="02050604050505020204" pitchFamily="18" charset="0"/>
              </a:rPr>
              <a:t>питчевой</a:t>
            </a:r>
            <a:r>
              <a:rPr lang="ru-RU" sz="1400" dirty="0" smtClean="0">
                <a:latin typeface="Bookman Old Style" panose="02050604050505020204" pitchFamily="18" charset="0"/>
              </a:rPr>
              <a:t> </a:t>
            </a:r>
            <a:r>
              <a:rPr lang="ru-RU" sz="1400" dirty="0" err="1" smtClean="0">
                <a:latin typeface="Bookman Old Style" panose="02050604050505020204" pitchFamily="18" charset="0"/>
              </a:rPr>
              <a:t>резьб</a:t>
            </a:r>
            <a:r>
              <a:rPr lang="ru-RU" sz="1400" dirty="0" smtClean="0">
                <a:latin typeface="Bookman Old Style" panose="02050604050505020204" pitchFamily="18" charset="0"/>
              </a:rPr>
              <a:t>, сверление, обточка и </a:t>
            </a:r>
            <a:r>
              <a:rPr lang="ru-RU" sz="1400" dirty="0" err="1" smtClean="0">
                <a:latin typeface="Bookman Old Style" panose="02050604050505020204" pitchFamily="18" charset="0"/>
              </a:rPr>
              <a:t>прорезание</a:t>
            </a:r>
            <a:r>
              <a:rPr lang="ru-RU" sz="1400" dirty="0" smtClean="0">
                <a:latin typeface="Bookman Old Style" panose="02050604050505020204" pitchFamily="18" charset="0"/>
              </a:rPr>
              <a:t> канавок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pic>
        <p:nvPicPr>
          <p:cNvPr id="10" name="Рисунок 9" descr="Описание: C:\Users\Кадры\Desktop\Мои документы\ФОТО\ФОТО Оборудование\DSC0121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9" y="2564904"/>
            <a:ext cx="5256584" cy="360040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569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72768" y="260648"/>
            <a:ext cx="7560840" cy="4320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Лаборатория «Метрология, стандартизация и сертификация»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55" y="2260851"/>
            <a:ext cx="2736304" cy="136815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2736304" cy="170611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Описание: D:\101CANON\IMG_15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010"/>
          <a:stretch>
            <a:fillRect/>
          </a:stretch>
        </p:blipFill>
        <p:spPr bwMode="auto">
          <a:xfrm>
            <a:off x="3131840" y="3717032"/>
            <a:ext cx="2901707" cy="201622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76872"/>
            <a:ext cx="2592288" cy="1529333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Описание: D:\101CANON\IMG_15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85184"/>
            <a:ext cx="2592288" cy="159791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75928" y="9171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875856"/>
            <a:ext cx="413995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Токарно-винторезный станок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ORTI D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280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x</a:t>
            </a: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700 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G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anose="02050604050505020204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П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редназначен  для продольного и поперечного точения заготовок из круглого, 3-, 6-, 12-гранного</a:t>
            </a:r>
            <a:r>
              <a:rPr kumimoji="0" lang="ru-RU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металлопроката и  пластмасс; операций нарезания наружной резьбы, сверления,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зенкования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ea typeface="Calibri" pitchFamily="34" charset="0"/>
                <a:cs typeface="Calibri" pitchFamily="34" charset="0"/>
              </a:rPr>
              <a:t> и развертывания отверстий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anose="02050604050505020204" pitchFamily="18" charset="0"/>
                <a:cs typeface="Arial" pitchFamily="34" charset="0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3717032"/>
            <a:ext cx="2977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Универсально-фрезерный станок </a:t>
            </a:r>
            <a:r>
              <a:rPr lang="en-US" sz="1200" b="1" i="1" dirty="0" smtClean="0">
                <a:latin typeface="Bookman Old Style" panose="02050604050505020204" pitchFamily="18" charset="0"/>
              </a:rPr>
              <a:t>BF</a:t>
            </a:r>
            <a:r>
              <a:rPr lang="ru-RU" sz="1200" b="1" i="1" dirty="0" smtClean="0">
                <a:latin typeface="Bookman Old Style" panose="02050604050505020204" pitchFamily="18" charset="0"/>
              </a:rPr>
              <a:t> 20</a:t>
            </a:r>
            <a:endParaRPr lang="ru-RU" sz="12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</a:rPr>
              <a:t>Предназначен для фрезерования и </a:t>
            </a: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</a:rPr>
              <a:t>обработки отверстий в холодном металле с помощью фрезерного и </a:t>
            </a: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</a:rPr>
              <a:t>сверлильного инструмента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6059" y="2791302"/>
            <a:ext cx="3394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err="1" smtClean="0">
                <a:latin typeface="Bookman Old Style" panose="02050604050505020204" pitchFamily="18" charset="0"/>
              </a:rPr>
              <a:t>Листогиб</a:t>
            </a:r>
            <a:r>
              <a:rPr lang="ru-RU" sz="1100" b="1" i="1" dirty="0" smtClean="0">
                <a:latin typeface="Bookman Old Style" panose="02050604050505020204" pitchFamily="18" charset="0"/>
              </a:rPr>
              <a:t> комбинированный </a:t>
            </a:r>
            <a:r>
              <a:rPr lang="en-US" sz="1100" b="1" i="1" dirty="0" smtClean="0">
                <a:latin typeface="Bookman Old Style" panose="02050604050505020204" pitchFamily="18" charset="0"/>
              </a:rPr>
              <a:t>SAR 750</a:t>
            </a:r>
            <a:r>
              <a:rPr lang="ru-RU" sz="1100" b="1" i="1" dirty="0" smtClean="0">
                <a:latin typeface="Bookman Old Style" panose="02050604050505020204" pitchFamily="18" charset="0"/>
              </a:rPr>
              <a:t>/</a:t>
            </a:r>
            <a:r>
              <a:rPr lang="en-US" sz="1100" b="1" i="1" dirty="0" smtClean="0">
                <a:latin typeface="Bookman Old Style" panose="02050604050505020204" pitchFamily="18" charset="0"/>
              </a:rPr>
              <a:t>SAR 1000</a:t>
            </a:r>
            <a:endParaRPr lang="ru-RU" sz="1100" dirty="0" smtClean="0">
              <a:latin typeface="Bookman Old Style" panose="02050604050505020204" pitchFamily="18" charset="0"/>
            </a:endParaRPr>
          </a:p>
          <a:p>
            <a:pPr lvl="0" algn="ctr"/>
            <a:r>
              <a:rPr lang="ru-RU" sz="1100" b="1" i="1" dirty="0" smtClean="0">
                <a:latin typeface="Bookman Old Style" panose="02050604050505020204" pitchFamily="18" charset="0"/>
              </a:rPr>
              <a:t>( ножницы по металлу</a:t>
            </a:r>
            <a:r>
              <a:rPr lang="ru-RU" sz="1100" dirty="0" smtClean="0">
                <a:latin typeface="Bookman Old Style" panose="02050604050505020204" pitchFamily="18" charset="0"/>
              </a:rPr>
              <a:t>, </a:t>
            </a:r>
            <a:r>
              <a:rPr lang="ru-RU" sz="1100" b="1" i="1" dirty="0" err="1">
                <a:latin typeface="Bookman Old Style" panose="02050604050505020204" pitchFamily="18" charset="0"/>
              </a:rPr>
              <a:t>л</a:t>
            </a:r>
            <a:r>
              <a:rPr lang="ru-RU" sz="1100" b="1" i="1" dirty="0" err="1" smtClean="0">
                <a:latin typeface="Bookman Old Style" panose="02050604050505020204" pitchFamily="18" charset="0"/>
              </a:rPr>
              <a:t>истогиб</a:t>
            </a:r>
            <a:r>
              <a:rPr lang="ru-RU" sz="1100" dirty="0" smtClean="0">
                <a:latin typeface="Bookman Old Style" panose="02050604050505020204" pitchFamily="18" charset="0"/>
              </a:rPr>
              <a:t>, </a:t>
            </a:r>
            <a:r>
              <a:rPr lang="ru-RU" sz="1100" b="1" i="1" dirty="0" err="1">
                <a:latin typeface="Bookman Old Style" panose="02050604050505020204" pitchFamily="18" charset="0"/>
              </a:rPr>
              <a:t>к</a:t>
            </a:r>
            <a:r>
              <a:rPr lang="ru-RU" sz="1100" b="1" i="1" dirty="0" err="1" smtClean="0">
                <a:latin typeface="Bookman Old Style" panose="02050604050505020204" pitchFamily="18" charset="0"/>
              </a:rPr>
              <a:t>руглогиб</a:t>
            </a:r>
            <a:r>
              <a:rPr lang="ru-RU" sz="1100" b="1" i="1" dirty="0" smtClean="0">
                <a:latin typeface="Bookman Old Style" panose="02050604050505020204" pitchFamily="18" charset="0"/>
              </a:rPr>
              <a:t>)</a:t>
            </a:r>
            <a:endParaRPr lang="ru-RU" sz="1100" dirty="0" smtClean="0"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476672"/>
            <a:ext cx="297115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100" b="1" i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100" b="1" i="1" dirty="0" smtClean="0">
                <a:latin typeface="Bookman Old Style" panose="02050604050505020204" pitchFamily="18" charset="0"/>
              </a:rPr>
              <a:t>Ленточнопильный станок </a:t>
            </a:r>
            <a:r>
              <a:rPr lang="en-US" sz="1100" b="1" i="1" dirty="0" smtClean="0">
                <a:latin typeface="Bookman Old Style" panose="02050604050505020204" pitchFamily="18" charset="0"/>
              </a:rPr>
              <a:t>S</a:t>
            </a:r>
            <a:r>
              <a:rPr lang="ru-RU" sz="1100" b="1" i="1" dirty="0" smtClean="0">
                <a:latin typeface="Bookman Old Style" panose="02050604050505020204" pitchFamily="18" charset="0"/>
              </a:rPr>
              <a:t>121</a:t>
            </a:r>
            <a:r>
              <a:rPr lang="en-US" sz="1100" b="1" i="1" dirty="0" smtClean="0">
                <a:latin typeface="Bookman Old Style" panose="02050604050505020204" pitchFamily="18" charset="0"/>
              </a:rPr>
              <a:t>G</a:t>
            </a:r>
            <a:endParaRPr lang="ru-RU" sz="11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Предназначен для реза</a:t>
            </a: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заготовок с размером сечения до:</a:t>
            </a: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- 115 мм круглого сечения под углом;</a:t>
            </a:r>
          </a:p>
          <a:p>
            <a:pPr algn="ctr">
              <a:buFontTx/>
              <a:buChar char="-"/>
            </a:pPr>
            <a:r>
              <a:rPr lang="ru-RU" sz="1100" dirty="0" smtClean="0">
                <a:latin typeface="Bookman Old Style" panose="02050604050505020204" pitchFamily="18" charset="0"/>
              </a:rPr>
              <a:t>110 мм х 150 мм прямоугольного сечения под углом;</a:t>
            </a:r>
          </a:p>
          <a:p>
            <a:pPr algn="ctr">
              <a:buFontTx/>
              <a:buChar char="-"/>
            </a:pPr>
            <a:r>
              <a:rPr lang="ru-RU" sz="1100" dirty="0" smtClean="0">
                <a:latin typeface="Bookman Old Style" panose="02050604050505020204" pitchFamily="18" charset="0"/>
              </a:rPr>
              <a:t>100 мм круглого сечения под углом;</a:t>
            </a:r>
          </a:p>
          <a:p>
            <a:pPr algn="ctr">
              <a:buFontTx/>
              <a:buChar char="-"/>
            </a:pPr>
            <a:r>
              <a:rPr lang="ru-RU" sz="1100" dirty="0" smtClean="0">
                <a:latin typeface="Bookman Old Style" panose="02050604050505020204" pitchFamily="18" charset="0"/>
              </a:rPr>
              <a:t>85 мм </a:t>
            </a:r>
            <a:r>
              <a:rPr lang="ru-RU" sz="1100" dirty="0" err="1" smtClean="0">
                <a:latin typeface="Bookman Old Style" panose="02050604050505020204" pitchFamily="18" charset="0"/>
              </a:rPr>
              <a:t>х</a:t>
            </a:r>
            <a:r>
              <a:rPr lang="ru-RU" sz="1100" dirty="0" smtClean="0">
                <a:latin typeface="Bookman Old Style" panose="02050604050505020204" pitchFamily="18" charset="0"/>
              </a:rPr>
              <a:t> 65 мм прямоугольного сечения под углом</a:t>
            </a: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.</a:t>
            </a:r>
          </a:p>
          <a:p>
            <a:pPr algn="ctr"/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7563" y="4005064"/>
            <a:ext cx="294984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i="1" dirty="0" smtClean="0">
                <a:latin typeface="Bookman Old Style" panose="02050604050505020204" pitchFamily="18" charset="0"/>
              </a:rPr>
              <a:t>Станок для заточки сверл </a:t>
            </a:r>
            <a:r>
              <a:rPr lang="en-US" sz="1100" b="1" i="1" dirty="0" smtClean="0">
                <a:latin typeface="Bookman Old Style" panose="02050604050505020204" pitchFamily="18" charset="0"/>
              </a:rPr>
              <a:t>DG</a:t>
            </a:r>
            <a:r>
              <a:rPr lang="ru-RU" sz="1100" b="1" i="1" dirty="0" smtClean="0">
                <a:latin typeface="Bookman Old Style" panose="02050604050505020204" pitchFamily="18" charset="0"/>
              </a:rPr>
              <a:t> 20</a:t>
            </a:r>
            <a:r>
              <a:rPr lang="ru-RU" sz="1100" b="1" dirty="0" smtClean="0">
                <a:latin typeface="Bookman Old Style" panose="02050604050505020204" pitchFamily="18" charset="0"/>
              </a:rPr>
              <a:t> </a:t>
            </a:r>
            <a:endParaRPr lang="ru-RU" sz="11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Предназначен </a:t>
            </a: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для заточки спиральных </a:t>
            </a: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сверл из инструментальных сталей и </a:t>
            </a:r>
          </a:p>
          <a:p>
            <a:pPr algn="ctr"/>
            <a:r>
              <a:rPr lang="ru-RU" sz="1100" dirty="0" smtClean="0">
                <a:latin typeface="Bookman Old Style" panose="02050604050505020204" pitchFamily="18" charset="0"/>
              </a:rPr>
              <a:t>твердых сплавов</a:t>
            </a:r>
            <a:endParaRPr lang="ru-RU" sz="11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51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060583" y="1124744"/>
            <a:ext cx="7560840" cy="43204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Лаборатория «Программное управление станками с ЧПУ»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914" y="1799781"/>
            <a:ext cx="866756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i="1" dirty="0" smtClean="0">
                <a:latin typeface="Bookman Old Style" panose="02050604050505020204" pitchFamily="18" charset="0"/>
              </a:rPr>
              <a:t>Интерактивный учебный класс ЕМСО.</a:t>
            </a:r>
            <a:endParaRPr lang="ru-RU" sz="13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300" b="1" dirty="0" smtClean="0">
                <a:latin typeface="Bookman Old Style" panose="02050604050505020204" pitchFamily="18" charset="0"/>
              </a:rPr>
              <a:t>Назначение</a:t>
            </a:r>
            <a:endParaRPr lang="ru-RU" sz="13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300" dirty="0" smtClean="0">
                <a:latin typeface="Bookman Old Style" panose="02050604050505020204" pitchFamily="18" charset="0"/>
              </a:rPr>
              <a:t>Классы ЕМСО позволяют освоить программирование в наиболее популярных системах ЧПУ. </a:t>
            </a:r>
          </a:p>
          <a:p>
            <a:pPr algn="ctr"/>
            <a:r>
              <a:rPr lang="ru-RU" sz="1300" dirty="0" smtClean="0">
                <a:latin typeface="Bookman Old Style" panose="02050604050505020204" pitchFamily="18" charset="0"/>
              </a:rPr>
              <a:t>Оператор станков с ЧПУ осваивает как систему программирования в стандартном режиме </a:t>
            </a:r>
            <a:r>
              <a:rPr lang="en-US" sz="1300" dirty="0" smtClean="0">
                <a:latin typeface="Bookman Old Style" panose="02050604050505020204" pitchFamily="18" charset="0"/>
              </a:rPr>
              <a:t>ISO</a:t>
            </a:r>
            <a:endParaRPr lang="ru-RU" sz="13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300" dirty="0" smtClean="0">
                <a:latin typeface="Bookman Old Style" panose="02050604050505020204" pitchFamily="18" charset="0"/>
              </a:rPr>
              <a:t>с использованием </a:t>
            </a:r>
            <a:r>
              <a:rPr lang="en-US" sz="1300" dirty="0" smtClean="0">
                <a:latin typeface="Bookman Old Style" panose="02050604050505020204" pitchFamily="18" charset="0"/>
              </a:rPr>
              <a:t>G</a:t>
            </a:r>
            <a:r>
              <a:rPr lang="ru-RU" sz="1300" dirty="0" smtClean="0">
                <a:latin typeface="Bookman Old Style" panose="02050604050505020204" pitchFamily="18" charset="0"/>
              </a:rPr>
              <a:t>-кодов, так и современную систему диалогового программирования</a:t>
            </a:r>
            <a:endParaRPr lang="ru-RU" sz="1300" dirty="0">
              <a:latin typeface="Bookman Old Style" panose="020506040505050202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2" y="3356992"/>
            <a:ext cx="4479094" cy="302433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56992"/>
            <a:ext cx="3960439" cy="309790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9145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6761" y="1628800"/>
            <a:ext cx="8424936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i="1" dirty="0" smtClean="0">
                <a:latin typeface="Bookman Old Style" panose="02050604050505020204" pitchFamily="18" charset="0"/>
              </a:rPr>
              <a:t>3</a:t>
            </a:r>
            <a:r>
              <a:rPr lang="en-US" sz="1300" b="1" i="1" dirty="0" smtClean="0">
                <a:latin typeface="Bookman Old Style" panose="02050604050505020204" pitchFamily="18" charset="0"/>
              </a:rPr>
              <a:t>D</a:t>
            </a:r>
            <a:r>
              <a:rPr lang="ru-RU" sz="1300" b="1" i="1" dirty="0" smtClean="0">
                <a:latin typeface="Bookman Old Style" panose="02050604050505020204" pitchFamily="18" charset="0"/>
              </a:rPr>
              <a:t>-принтер</a:t>
            </a:r>
            <a:endParaRPr lang="ru-RU" sz="1300" dirty="0" smtClean="0">
              <a:latin typeface="Bookman Old Style" panose="02050604050505020204" pitchFamily="18" charset="0"/>
            </a:endParaRPr>
          </a:p>
          <a:p>
            <a:pPr algn="ctr"/>
            <a:endParaRPr lang="ru-RU" sz="13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300" b="1" dirty="0" smtClean="0">
                <a:latin typeface="Bookman Old Style" panose="02050604050505020204" pitchFamily="18" charset="0"/>
              </a:rPr>
              <a:t>Назначение</a:t>
            </a:r>
            <a:endParaRPr lang="ru-RU" sz="1300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1300" dirty="0" smtClean="0">
                <a:latin typeface="Bookman Old Style" panose="02050604050505020204" pitchFamily="18" charset="0"/>
              </a:rPr>
              <a:t>Компактная установка </a:t>
            </a:r>
            <a:r>
              <a:rPr lang="ru-RU" sz="1300" dirty="0" err="1" smtClean="0">
                <a:latin typeface="Bookman Old Style" panose="02050604050505020204" pitchFamily="18" charset="0"/>
              </a:rPr>
              <a:t>прототипирования</a:t>
            </a:r>
            <a:r>
              <a:rPr lang="ru-RU" sz="1300" dirty="0" smtClean="0">
                <a:latin typeface="Bookman Old Style" panose="02050604050505020204" pitchFamily="18" charset="0"/>
              </a:rPr>
              <a:t>, предназначена для визуализации проектов</a:t>
            </a:r>
          </a:p>
          <a:p>
            <a:pPr algn="ctr"/>
            <a:r>
              <a:rPr lang="ru-RU" sz="1300" dirty="0" smtClean="0">
                <a:latin typeface="Bookman Old Style" panose="02050604050505020204" pitchFamily="18" charset="0"/>
              </a:rPr>
              <a:t> созданных в трёхмерной среде в </a:t>
            </a:r>
            <a:r>
              <a:rPr lang="en-US" sz="1300" dirty="0" smtClean="0">
                <a:latin typeface="Bookman Old Style" panose="02050604050505020204" pitchFamily="18" charset="0"/>
              </a:rPr>
              <a:t>CAD</a:t>
            </a:r>
            <a:r>
              <a:rPr lang="ru-RU" sz="1300" dirty="0" smtClean="0">
                <a:latin typeface="Bookman Old Style" panose="02050604050505020204" pitchFamily="18" charset="0"/>
              </a:rPr>
              <a:t> программах, нацеленная на потребности дизайна, </a:t>
            </a:r>
          </a:p>
          <a:p>
            <a:pPr algn="ctr"/>
            <a:r>
              <a:rPr lang="ru-RU" sz="1300" dirty="0" smtClean="0">
                <a:latin typeface="Bookman Old Style" panose="02050604050505020204" pitchFamily="18" charset="0"/>
              </a:rPr>
              <a:t>проектирования и обучения проектированию. 3</a:t>
            </a:r>
            <a:r>
              <a:rPr lang="en-US" sz="1300" dirty="0" smtClean="0">
                <a:latin typeface="Bookman Old Style" panose="02050604050505020204" pitchFamily="18" charset="0"/>
              </a:rPr>
              <a:t>D</a:t>
            </a:r>
            <a:r>
              <a:rPr lang="ru-RU" sz="1300" dirty="0" smtClean="0">
                <a:latin typeface="Bookman Old Style" panose="02050604050505020204" pitchFamily="18" charset="0"/>
              </a:rPr>
              <a:t>-принтер создает твердые макеты, модели,</a:t>
            </a:r>
          </a:p>
          <a:p>
            <a:pPr algn="ctr"/>
            <a:r>
              <a:rPr lang="ru-RU" sz="1300" dirty="0" smtClean="0">
                <a:latin typeface="Bookman Old Style" panose="02050604050505020204" pitchFamily="18" charset="0"/>
              </a:rPr>
              <a:t> прототипы из композитного материала по 3</a:t>
            </a:r>
            <a:r>
              <a:rPr lang="en-US" sz="1300" dirty="0" smtClean="0">
                <a:latin typeface="Bookman Old Style" panose="02050604050505020204" pitchFamily="18" charset="0"/>
              </a:rPr>
              <a:t>D CAD</a:t>
            </a:r>
            <a:r>
              <a:rPr lang="ru-RU" sz="1300" dirty="0" smtClean="0">
                <a:latin typeface="Bookman Old Style" panose="02050604050505020204" pitchFamily="18" charset="0"/>
              </a:rPr>
              <a:t> – данным</a:t>
            </a:r>
            <a:endParaRPr lang="ru-RU" sz="1300" dirty="0">
              <a:latin typeface="Bookman Old Style" panose="02050604050505020204" pitchFamily="18" charset="0"/>
            </a:endParaRPr>
          </a:p>
        </p:txBody>
      </p:sp>
      <p:pic>
        <p:nvPicPr>
          <p:cNvPr id="6" name="Рисунок 5" descr="Описание: D:\101CANON\IMG_15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6" t="1826" r="13869"/>
          <a:stretch>
            <a:fillRect/>
          </a:stretch>
        </p:blipFill>
        <p:spPr bwMode="auto">
          <a:xfrm>
            <a:off x="395536" y="3429000"/>
            <a:ext cx="4104456" cy="292645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Описание: D:\101CANON\IMG_15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r="11395"/>
          <a:stretch>
            <a:fillRect/>
          </a:stretch>
        </p:blipFill>
        <p:spPr bwMode="auto">
          <a:xfrm>
            <a:off x="4978718" y="3416064"/>
            <a:ext cx="3672408" cy="295232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3974" y="188640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4429" y="1169368"/>
            <a:ext cx="8229600" cy="3460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dk1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Лаборатория «3-D моделирование и прототипирование»</a:t>
            </a:r>
            <a:endParaRPr lang="ru-RU" sz="2000" dirty="0" smtClean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75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писание: C:\Users\Кадры\Desktop\Мои документы\ФОТО\ФОТО Оборудование\DSC0096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0" y="4221088"/>
            <a:ext cx="3746984" cy="244827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158289" y="5013176"/>
            <a:ext cx="45646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Комплект типового лабораторного оборудования </a:t>
            </a:r>
          </a:p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«Электромонтаж и наладка релейно-контакторных </a:t>
            </a:r>
          </a:p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схем управления» ЭМНРКСУ1-Н-Р</a:t>
            </a:r>
          </a:p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 </a:t>
            </a:r>
            <a:r>
              <a:rPr lang="ru-RU" sz="1200" dirty="0" smtClean="0">
                <a:latin typeface="Bookman Old Style" panose="02050604050505020204" pitchFamily="18" charset="0"/>
              </a:rPr>
              <a:t>предназначен для проведения </a:t>
            </a:r>
          </a:p>
          <a:p>
            <a:pPr algn="ctr"/>
            <a:r>
              <a:rPr lang="ru-RU" sz="1200" dirty="0" smtClean="0">
                <a:latin typeface="Bookman Old Style" panose="02050604050505020204" pitchFamily="18" charset="0"/>
              </a:rPr>
              <a:t>лабораторно-практических работ. 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pic>
        <p:nvPicPr>
          <p:cNvPr id="7" name="Рисунок 6" descr="Описание: C:\Users\Кадры\Desktop\Мои документы\ФОТО\ФОТО Оборудование\DSC0096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" t="14355" r="14165" b="24063"/>
          <a:stretch>
            <a:fillRect/>
          </a:stretch>
        </p:blipFill>
        <p:spPr bwMode="auto">
          <a:xfrm>
            <a:off x="320960" y="1822635"/>
            <a:ext cx="3096344" cy="216024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81334" y="1268760"/>
            <a:ext cx="48429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i="1" dirty="0" smtClean="0">
                <a:latin typeface="Bookman Old Style" panose="02050604050505020204" pitchFamily="18" charset="0"/>
              </a:rPr>
              <a:t>Комплект типового лабораторного оборудования </a:t>
            </a:r>
          </a:p>
          <a:p>
            <a:r>
              <a:rPr lang="ru-RU" sz="1200" b="1" i="1" dirty="0" smtClean="0">
                <a:latin typeface="Bookman Old Style" panose="02050604050505020204" pitchFamily="18" charset="0"/>
              </a:rPr>
              <a:t>«Электромонтаж и наладка магнитных пускателей»</a:t>
            </a:r>
            <a:endParaRPr lang="ru-RU" sz="1200" dirty="0" smtClean="0">
              <a:latin typeface="Bookman Old Style" panose="02050604050505020204" pitchFamily="18" charset="0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9" name="Рисунок 8" descr="Описание: C:\Users\Кадры\Desktop\Мои документы\ФОТО\ФОТО Оборудование\DSC0096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3" r="15736" b="2219"/>
          <a:stretch>
            <a:fillRect/>
          </a:stretch>
        </p:blipFill>
        <p:spPr bwMode="auto">
          <a:xfrm>
            <a:off x="5894111" y="2594521"/>
            <a:ext cx="2880320" cy="2376264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13532" y="1852389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Комплект типового лабораторного оборудования</a:t>
            </a:r>
          </a:p>
          <a:p>
            <a:pPr algn="ctr"/>
            <a:r>
              <a:rPr lang="ru-RU" sz="1200" b="1" i="1" dirty="0" smtClean="0">
                <a:latin typeface="Bookman Old Style" panose="02050604050505020204" pitchFamily="18" charset="0"/>
              </a:rPr>
              <a:t> «Электромонтажная панель»ЭМПА1-Н</a:t>
            </a:r>
            <a:endParaRPr lang="ru-RU" sz="1200" dirty="0" smtClean="0">
              <a:latin typeface="Bookman Old Style" panose="02050604050505020204" pitchFamily="18" charset="0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sp>
        <p:nvSpPr>
          <p:cNvPr id="11" name="Заголовок 1"/>
          <p:cNvSpPr txBox="1">
            <a:spLocks noGrp="1"/>
          </p:cNvSpPr>
          <p:nvPr>
            <p:ph type="title"/>
          </p:nvPr>
        </p:nvSpPr>
        <p:spPr>
          <a:xfrm>
            <a:off x="516191" y="822962"/>
            <a:ext cx="8229600" cy="4180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Лаборатория «Электромонтажные работы»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83974" y="0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74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Описание: C:\Users\Кадры\Desktop\Мои документы\ФОТО\ФОТО Оборудование\DSC0121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56" y="3501008"/>
            <a:ext cx="4896544" cy="313052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383974" y="980728"/>
            <a:ext cx="8229600" cy="41805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Лабораторный комплекс по химии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Описание: C:\Users\Кадры\Desktop\Мои документы\ФОТО\ФОТО Оборудование\DSC012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5127670" cy="32043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86709" y="38619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328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Описание: C:\Users\Кадры\Desktop\Мои документы\ФОТО\ФОТО Оборудование\DSC012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322" y="3645025"/>
            <a:ext cx="5007074" cy="32129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Заголовок 1"/>
          <p:cNvSpPr txBox="1">
            <a:spLocks noGrp="1"/>
          </p:cNvSpPr>
          <p:nvPr>
            <p:ph type="title"/>
          </p:nvPr>
        </p:nvSpPr>
        <p:spPr>
          <a:xfrm>
            <a:off x="386709" y="774314"/>
            <a:ext cx="8229600" cy="49006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Лабораторный комплекс по физики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4" descr="Описание: C:\Users\Кадры\Desktop\Мои документы\ФОТО\ФОТО Оборудование\DSC012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896544" cy="331236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86709" y="38619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679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802029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r>
              <a:rPr lang="ru-RU" sz="1400" dirty="0" smtClean="0">
                <a:latin typeface="Bookman Old Style" panose="02050604050505020204" pitchFamily="18" charset="0"/>
              </a:rPr>
              <a:t/>
            </a:r>
            <a:br>
              <a:rPr lang="ru-RU" sz="1400" dirty="0" smtClean="0">
                <a:latin typeface="Bookman Old Style" panose="02050604050505020204" pitchFamily="18" charset="0"/>
              </a:rPr>
            </a:b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7941" y="980728"/>
            <a:ext cx="7206059" cy="541023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Bookman Old Style" panose="02050604050505020204" pitchFamily="18" charset="0"/>
              </a:rPr>
              <a:t>01.10.1929 г. - </a:t>
            </a:r>
            <a:r>
              <a:rPr lang="ru-RU" sz="5600" dirty="0" smtClean="0">
                <a:latin typeface="Bookman Old Style" panose="02050604050505020204" pitchFamily="18" charset="0"/>
              </a:rPr>
              <a:t>на </a:t>
            </a:r>
            <a:r>
              <a:rPr lang="ru-RU" sz="5600" dirty="0">
                <a:latin typeface="Bookman Old Style" panose="02050604050505020204" pitchFamily="18" charset="0"/>
              </a:rPr>
              <a:t>базе проф­техшколы деревообработчиков и металлистов </a:t>
            </a:r>
            <a:r>
              <a:rPr lang="ru-RU" sz="5600" dirty="0" smtClean="0">
                <a:latin typeface="Bookman Old Style" panose="02050604050505020204" pitchFamily="18" charset="0"/>
              </a:rPr>
              <a:t>открыта </a:t>
            </a:r>
            <a:r>
              <a:rPr lang="ru-RU" sz="5600" dirty="0">
                <a:latin typeface="Bookman Old Style" panose="02050604050505020204" pitchFamily="18" charset="0"/>
              </a:rPr>
              <a:t>школа фабрично-заводского ученичества (ФЗУ</a:t>
            </a:r>
            <a:r>
              <a:rPr lang="ru-RU" sz="5600" dirty="0" smtClean="0">
                <a:latin typeface="Bookman Old Style" panose="02050604050505020204" pitchFamily="18" charset="0"/>
              </a:rPr>
              <a:t>)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dirty="0" smtClean="0">
                <a:latin typeface="Bookman Old Style" panose="02050604050505020204" pitchFamily="18" charset="0"/>
              </a:rPr>
              <a:t>(приказ </a:t>
            </a:r>
            <a:r>
              <a:rPr lang="ru-RU" sz="5600" dirty="0">
                <a:latin typeface="Bookman Old Style" panose="02050604050505020204" pitchFamily="18" charset="0"/>
              </a:rPr>
              <a:t>№ </a:t>
            </a:r>
            <a:r>
              <a:rPr lang="ru-RU" sz="5600" dirty="0" smtClean="0">
                <a:latin typeface="Bookman Old Style" panose="02050604050505020204" pitchFamily="18" charset="0"/>
              </a:rPr>
              <a:t>157 по </a:t>
            </a:r>
            <a:r>
              <a:rPr lang="ru-RU" sz="5600" dirty="0">
                <a:latin typeface="Bookman Old Style" panose="02050604050505020204" pitchFamily="18" charset="0"/>
              </a:rPr>
              <a:t>Управлению </a:t>
            </a:r>
            <a:r>
              <a:rPr lang="ru-RU" sz="5600" dirty="0" err="1" smtClean="0">
                <a:latin typeface="Bookman Old Style" panose="02050604050505020204" pitchFamily="18" charset="0"/>
              </a:rPr>
              <a:t>Уралмашиностроя</a:t>
            </a:r>
            <a:r>
              <a:rPr lang="ru-RU" sz="5600" dirty="0" smtClean="0">
                <a:latin typeface="Bookman Old Style" panose="02050604050505020204" pitchFamily="18" charset="0"/>
              </a:rPr>
              <a:t>) 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Bookman Old Style" panose="02050604050505020204" pitchFamily="18" charset="0"/>
              </a:rPr>
              <a:t>02.10.1940 г</a:t>
            </a:r>
            <a:r>
              <a:rPr lang="ru-RU" sz="5600" dirty="0" smtClean="0">
                <a:latin typeface="Bookman Old Style" panose="02050604050505020204" pitchFamily="18" charset="0"/>
              </a:rPr>
              <a:t>. – </a:t>
            </a:r>
            <a:r>
              <a:rPr lang="ru-RU" sz="5600" dirty="0">
                <a:latin typeface="Bookman Old Style" panose="02050604050505020204" pitchFamily="18" charset="0"/>
              </a:rPr>
              <a:t>школа ФЗУ при Уралмашзаводе была преобразова­на в Ремесленное училище №1 (РУ</a:t>
            </a:r>
            <a:r>
              <a:rPr lang="ru-RU" sz="5600" dirty="0" smtClean="0">
                <a:latin typeface="Bookman Old Style" panose="02050604050505020204" pitchFamily="18" charset="0"/>
              </a:rPr>
              <a:t>) (во исполнении Указа Президиума </a:t>
            </a:r>
            <a:r>
              <a:rPr lang="ru-RU" sz="5600" dirty="0">
                <a:latin typeface="Bookman Old Style" panose="02050604050505020204" pitchFamily="18" charset="0"/>
              </a:rPr>
              <a:t>Верховного Совета </a:t>
            </a:r>
            <a:r>
              <a:rPr lang="ru-RU" sz="5600" dirty="0" smtClean="0">
                <a:latin typeface="Bookman Old Style" panose="02050604050505020204" pitchFamily="18" charset="0"/>
              </a:rPr>
              <a:t>СССР «</a:t>
            </a:r>
            <a:r>
              <a:rPr lang="ru-RU" sz="5600" dirty="0">
                <a:latin typeface="Bookman Old Style" panose="02050604050505020204" pitchFamily="18" charset="0"/>
              </a:rPr>
              <a:t>О государствен­ных трудовых резервах</a:t>
            </a:r>
            <a:r>
              <a:rPr lang="ru-RU" sz="5600" dirty="0" smtClean="0">
                <a:latin typeface="Bookman Old Style" panose="02050604050505020204" pitchFamily="18" charset="0"/>
              </a:rPr>
              <a:t>»)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Bookman Old Style" panose="02050604050505020204" pitchFamily="18" charset="0"/>
              </a:rPr>
              <a:t>19.04.1962 г.</a:t>
            </a:r>
            <a:r>
              <a:rPr lang="ru-RU" sz="5600" dirty="0" smtClean="0">
                <a:latin typeface="Bookman Old Style" panose="02050604050505020204" pitchFamily="18" charset="0"/>
              </a:rPr>
              <a:t> – Ремесленное </a:t>
            </a:r>
            <a:r>
              <a:rPr lang="ru-RU" sz="5600" dirty="0">
                <a:latin typeface="Bookman Old Style" panose="02050604050505020204" pitchFamily="18" charset="0"/>
              </a:rPr>
              <a:t>училище №1 преобразовано в Городское про­фессионально-техническое училище № 1 (</a:t>
            </a:r>
            <a:r>
              <a:rPr lang="ru-RU" sz="5600" dirty="0" smtClean="0">
                <a:latin typeface="Bookman Old Style" panose="02050604050505020204" pitchFamily="18" charset="0"/>
              </a:rPr>
              <a:t>ГПТУ)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dirty="0" smtClean="0">
                <a:latin typeface="Bookman Old Style" panose="02050604050505020204" pitchFamily="18" charset="0"/>
              </a:rPr>
              <a:t>(приказ </a:t>
            </a:r>
            <a:r>
              <a:rPr lang="ru-RU" sz="5600" dirty="0">
                <a:latin typeface="Bookman Old Style" panose="02050604050505020204" pitchFamily="18" charset="0"/>
              </a:rPr>
              <a:t>№ 63 Свердлов­ского областного управления </a:t>
            </a:r>
            <a:r>
              <a:rPr lang="ru-RU" sz="5600" dirty="0" err="1" smtClean="0">
                <a:latin typeface="Bookman Old Style" panose="02050604050505020204" pitchFamily="18" charset="0"/>
              </a:rPr>
              <a:t>профтехобразования</a:t>
            </a:r>
            <a:r>
              <a:rPr lang="ru-RU" sz="5600" dirty="0">
                <a:latin typeface="Bookman Old Style" panose="02050604050505020204" pitchFamily="18" charset="0"/>
              </a:rPr>
              <a:t>)</a:t>
            </a:r>
            <a:endParaRPr lang="ru-RU" sz="5600" dirty="0" smtClean="0">
              <a:latin typeface="Bookman Old Style" panose="020506040505050202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Bookman Old Style" panose="02050604050505020204" pitchFamily="18" charset="0"/>
              </a:rPr>
              <a:t>12.07.1967 г. </a:t>
            </a:r>
            <a:r>
              <a:rPr lang="ru-RU" sz="5600" dirty="0" smtClean="0">
                <a:latin typeface="Bookman Old Style" panose="02050604050505020204" pitchFamily="18" charset="0"/>
              </a:rPr>
              <a:t>– ГПТУ № 1 </a:t>
            </a:r>
            <a:r>
              <a:rPr lang="ru-RU" sz="5600" b="1" dirty="0">
                <a:latin typeface="Bookman Old Style" panose="02050604050505020204" pitchFamily="18" charset="0"/>
              </a:rPr>
              <a:t>награ­ждено орденом Трудового Красного </a:t>
            </a:r>
            <a:r>
              <a:rPr lang="ru-RU" sz="5600" b="1" dirty="0" smtClean="0">
                <a:latin typeface="Bookman Old Style" panose="02050604050505020204" pitchFamily="18" charset="0"/>
              </a:rPr>
              <a:t>Знамени</a:t>
            </a:r>
            <a:r>
              <a:rPr lang="ru-RU" sz="5600" dirty="0" smtClean="0">
                <a:latin typeface="Bookman Old Style" panose="02050604050505020204" pitchFamily="18" charset="0"/>
              </a:rPr>
              <a:t>, за </a:t>
            </a:r>
            <a:r>
              <a:rPr lang="ru-RU" sz="5600" dirty="0">
                <a:latin typeface="Bookman Old Style" panose="02050604050505020204" pitchFamily="18" charset="0"/>
              </a:rPr>
              <a:t>успехи в подготовке </a:t>
            </a:r>
            <a:r>
              <a:rPr lang="ru-RU" sz="5600" dirty="0" smtClean="0">
                <a:latin typeface="Bookman Old Style" panose="02050604050505020204" pitchFamily="18" charset="0"/>
              </a:rPr>
              <a:t>кадров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dirty="0" smtClean="0">
                <a:latin typeface="Bookman Old Style" panose="02050604050505020204" pitchFamily="18" charset="0"/>
              </a:rPr>
              <a:t>(Указ </a:t>
            </a:r>
            <a:r>
              <a:rPr lang="ru-RU" sz="5600" dirty="0">
                <a:latin typeface="Bookman Old Style" panose="02050604050505020204" pitchFamily="18" charset="0"/>
              </a:rPr>
              <a:t>Президиума Верхов­ного Совета СССР</a:t>
            </a:r>
            <a:r>
              <a:rPr lang="ru-RU" sz="5600" dirty="0" smtClean="0">
                <a:latin typeface="Bookman Old Style" panose="02050604050505020204" pitchFamily="18" charset="0"/>
              </a:rPr>
              <a:t> ).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Bookman Old Style" panose="02050604050505020204" pitchFamily="18" charset="0"/>
              </a:rPr>
              <a:t>С </a:t>
            </a:r>
            <a:r>
              <a:rPr lang="ru-RU" sz="5600" b="1" dirty="0">
                <a:latin typeface="Bookman Old Style" panose="02050604050505020204" pitchFamily="18" charset="0"/>
              </a:rPr>
              <a:t>1970</a:t>
            </a:r>
            <a:r>
              <a:rPr lang="ru-RU" sz="5600" dirty="0">
                <a:latin typeface="Bookman Old Style" panose="02050604050505020204" pitchFamily="18" charset="0"/>
              </a:rPr>
              <a:t> года училище начинает готовить специалистов с получением среднего (полного) общего образования. </a:t>
            </a:r>
            <a:endParaRPr lang="ru-RU" sz="5600" dirty="0" smtClean="0">
              <a:latin typeface="Bookman Old Style" panose="02050604050505020204" pitchFamily="18" charset="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b="1" dirty="0" smtClean="0">
                <a:latin typeface="Bookman Old Style" panose="02050604050505020204" pitchFamily="18" charset="0"/>
              </a:rPr>
              <a:t>08.09.1981 </a:t>
            </a:r>
            <a:r>
              <a:rPr lang="ru-RU" sz="5600" b="1" dirty="0">
                <a:latin typeface="Bookman Old Style" panose="02050604050505020204" pitchFamily="18" charset="0"/>
              </a:rPr>
              <a:t>г</a:t>
            </a:r>
            <a:r>
              <a:rPr lang="ru-RU" sz="5600" b="1" dirty="0" smtClean="0">
                <a:latin typeface="Bookman Old Style" panose="02050604050505020204" pitchFamily="18" charset="0"/>
              </a:rPr>
              <a:t>. – </a:t>
            </a:r>
            <a:r>
              <a:rPr lang="ru-RU" sz="5600" dirty="0" smtClean="0">
                <a:latin typeface="Bookman Old Style" panose="02050604050505020204" pitchFamily="18" charset="0"/>
              </a:rPr>
              <a:t>училищу </a:t>
            </a:r>
            <a:r>
              <a:rPr lang="ru-RU" sz="5600" dirty="0">
                <a:latin typeface="Bookman Old Style" panose="02050604050505020204" pitchFamily="18" charset="0"/>
              </a:rPr>
              <a:t>присвоено звание Героя Советского Союза, лётчика, выпускника училища Владимира Михайловича Курочкина.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5600" dirty="0" smtClean="0">
                <a:latin typeface="Bookman Old Style" panose="02050604050505020204" pitchFamily="18" charset="0"/>
              </a:rPr>
              <a:t>. 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ru-RU" sz="30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eptt.ru/pages/menu-about-common-history/photo_0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17" y="2564904"/>
            <a:ext cx="1620924" cy="225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4" y="836712"/>
            <a:ext cx="1376821" cy="190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97"/>
          <a:stretch/>
        </p:blipFill>
        <p:spPr bwMode="auto">
          <a:xfrm>
            <a:off x="46824" y="4509120"/>
            <a:ext cx="1674410" cy="1881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869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20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t="29450" r="21827" b="12216"/>
          <a:stretch/>
        </p:blipFill>
        <p:spPr bwMode="auto">
          <a:xfrm>
            <a:off x="251520" y="1700808"/>
            <a:ext cx="8562924" cy="49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127270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ОРГАНИЗАЦИОННАЯ СТРУКТУРА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93056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225689"/>
            <a:ext cx="77491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Социальные </a:t>
            </a:r>
            <a:r>
              <a:rPr lang="ru-RU" b="1" cap="all" dirty="0">
                <a:solidFill>
                  <a:srgbClr val="1C5C90"/>
                </a:solidFill>
                <a:latin typeface="Bookman Old Style" panose="02050604050505020204" pitchFamily="18" charset="0"/>
              </a:rPr>
              <a:t>партнеры: </a:t>
            </a:r>
            <a:endParaRPr lang="ru-RU" b="1" cap="all" dirty="0" smtClean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cap="all" dirty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Свердловское Региональное отделение «Союз машиностроителей России» (СРО «Союз машиностроителей России»);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Союз предприятий оборонных отраслей промышленности Свердловской области;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АО «</a:t>
            </a:r>
            <a:r>
              <a:rPr lang="ru-RU" sz="1400" b="1" dirty="0" err="1">
                <a:solidFill>
                  <a:srgbClr val="1C5C90"/>
                </a:solidFill>
                <a:latin typeface="Bookman Old Style" panose="02050604050505020204" pitchFamily="18" charset="0"/>
              </a:rPr>
              <a:t>Уралтрансмаш</a:t>
            </a:r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»;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АО «Завод № </a:t>
            </a:r>
            <a:r>
              <a:rPr lang="ru-RU" sz="1400" b="1" i="1" dirty="0">
                <a:solidFill>
                  <a:srgbClr val="1C5C90"/>
                </a:solidFill>
                <a:latin typeface="Bookman Old Style" panose="02050604050505020204" pitchFamily="18" charset="0"/>
              </a:rPr>
              <a:t>9»;</a:t>
            </a:r>
            <a:endParaRPr lang="ru-RU" sz="1400" b="1" dirty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i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ПАО </a:t>
            </a:r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«Уралмашзавод</a:t>
            </a:r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»; 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ЗАО «</a:t>
            </a:r>
            <a:r>
              <a:rPr lang="ru-RU" sz="1400" b="1" dirty="0" err="1" smtClean="0">
                <a:solidFill>
                  <a:srgbClr val="1C5C90"/>
                </a:solidFill>
                <a:latin typeface="Bookman Old Style" panose="02050604050505020204" pitchFamily="18" charset="0"/>
              </a:rPr>
              <a:t>Энергомаш</a:t>
            </a:r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 (Екатеринбург) - Уралэлектротяжмаш»;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ЗАО «Уральский турбинный завод»;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АО «Уральский компрессорный завод»;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ПАО «Машиностроительный завод им. </a:t>
            </a:r>
            <a:r>
              <a:rPr lang="ru-RU" sz="1400" b="1" dirty="0" err="1" smtClean="0">
                <a:solidFill>
                  <a:srgbClr val="1C5C90"/>
                </a:solidFill>
                <a:latin typeface="Bookman Old Style" panose="02050604050505020204" pitchFamily="18" charset="0"/>
              </a:rPr>
              <a:t>М.И.Калинина</a:t>
            </a:r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»;</a:t>
            </a:r>
            <a:endParaRPr lang="ru-RU" sz="1400" b="1" dirty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r>
              <a:rPr lang="ru-RU" sz="14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- </a:t>
            </a:r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АО «</a:t>
            </a:r>
            <a:r>
              <a:rPr lang="ru-RU" sz="1400" b="1" dirty="0" err="1">
                <a:solidFill>
                  <a:srgbClr val="1C5C90"/>
                </a:solidFill>
                <a:latin typeface="Bookman Old Style" panose="02050604050505020204" pitchFamily="18" charset="0"/>
              </a:rPr>
              <a:t>Уралхиммаш</a:t>
            </a:r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»;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ИП «Власенко»;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ИП «Салон красоты Модерн»;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ИП «</a:t>
            </a:r>
            <a:r>
              <a:rPr lang="ru-RU" sz="1400" b="1" dirty="0" err="1">
                <a:solidFill>
                  <a:srgbClr val="1C5C90"/>
                </a:solidFill>
                <a:latin typeface="Bookman Old Style" panose="02050604050505020204" pitchFamily="18" charset="0"/>
              </a:rPr>
              <a:t>Карамышев</a:t>
            </a:r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»;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ИП «Вершинин (мастерская по металлу)»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ИП «Уральский мрамор»;</a:t>
            </a:r>
          </a:p>
          <a:p>
            <a:r>
              <a:rPr lang="ru-RU" sz="14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- ИП «Художественная ковка»  и др. </a:t>
            </a:r>
          </a:p>
        </p:txBody>
      </p:sp>
    </p:spTree>
    <p:extLst>
      <p:ext uri="{BB962C8B-B14F-4D97-AF65-F5344CB8AC3E}">
        <p14:creationId xmlns:p14="http://schemas.microsoft.com/office/powerpoint/2010/main" val="2930569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22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WWStruk\AppData\Local\Temp\Rar$DI11.288\договор завод 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89" y="3551343"/>
            <a:ext cx="2201818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WWStruk\AppData\Local\Temp\Rar$DI00.316\договор завод 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7"/>
          <a:stretch/>
        </p:blipFill>
        <p:spPr bwMode="auto">
          <a:xfrm>
            <a:off x="82441" y="1065667"/>
            <a:ext cx="2534162" cy="373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WWStruk\AppData\Local\Temp\Rar$DI20.294\договор УЗТМ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154" y="3324153"/>
            <a:ext cx="2384846" cy="330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WWStruk\AppData\Local\Temp\Rar$DI39.217\договор завод 9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3" b="51381"/>
          <a:stretch/>
        </p:blipFill>
        <p:spPr bwMode="auto">
          <a:xfrm>
            <a:off x="2616603" y="1952957"/>
            <a:ext cx="2241345" cy="159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47670"/>
            <a:ext cx="2706687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0569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title"/>
          </p:nvPr>
        </p:nvSpPr>
        <p:spPr>
          <a:xfrm>
            <a:off x="413349" y="908720"/>
            <a:ext cx="8229600" cy="1143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1800" b="1" dirty="0" smtClean="0">
                <a:latin typeface="Bookman Old Style" pitchFamily="18" charset="0"/>
              </a:rPr>
              <a:t/>
            </a:r>
            <a:br>
              <a:rPr lang="ru-RU" altLang="ru-RU" sz="1800" b="1" dirty="0" smtClean="0">
                <a:latin typeface="Bookman Old Style" pitchFamily="18" charset="0"/>
              </a:rPr>
            </a:br>
            <a:r>
              <a:rPr lang="ru-RU" altLang="ru-RU" sz="1800" b="1" dirty="0" smtClean="0">
                <a:latin typeface="Bookman Old Style" pitchFamily="18" charset="0"/>
              </a:rPr>
              <a:t/>
            </a:r>
            <a:br>
              <a:rPr lang="ru-RU" altLang="ru-RU" sz="1800" b="1" dirty="0" smtClean="0">
                <a:latin typeface="Bookman Old Style" pitchFamily="18" charset="0"/>
              </a:rPr>
            </a:br>
            <a:r>
              <a:rPr lang="ru-RU" altLang="ru-RU" sz="1800" dirty="0">
                <a:latin typeface="Bookman Old Style" pitchFamily="18" charset="0"/>
              </a:rPr>
              <a:t/>
            </a:r>
            <a:br>
              <a:rPr lang="ru-RU" altLang="ru-RU" sz="1800" dirty="0">
                <a:latin typeface="Bookman Old Style" pitchFamily="18" charset="0"/>
              </a:rPr>
            </a:br>
            <a:r>
              <a:rPr lang="ru-RU" altLang="ru-RU" sz="1800" b="1" dirty="0" smtClean="0">
                <a:latin typeface="Bookman Old Style" pitchFamily="18" charset="0"/>
              </a:rPr>
              <a:t>Подписание договора «О сетевом партнерстве (взаимодействии) в рамках становления и развития многофункционального образовательного центра машиностроительного профиля» </a:t>
            </a:r>
            <a:br>
              <a:rPr lang="ru-RU" altLang="ru-RU" sz="1800" b="1" dirty="0" smtClean="0">
                <a:latin typeface="Bookman Old Style" pitchFamily="18" charset="0"/>
              </a:rPr>
            </a:br>
            <a:r>
              <a:rPr lang="ru-RU" altLang="ru-RU" sz="1800" b="1" dirty="0" smtClean="0">
                <a:latin typeface="Bookman Old Style" pitchFamily="18" charset="0"/>
              </a:rPr>
              <a:t>(21 февраля 2013 года)</a:t>
            </a:r>
            <a:r>
              <a:rPr lang="ru-RU" altLang="ru-RU" sz="4000" b="1" dirty="0" smtClean="0">
                <a:latin typeface="Bookman Old Style" pitchFamily="18" charset="0"/>
              </a:rPr>
              <a:t/>
            </a:r>
            <a:br>
              <a:rPr lang="ru-RU" altLang="ru-RU" sz="4000" b="1" dirty="0" smtClean="0">
                <a:latin typeface="Bookman Old Style" pitchFamily="18" charset="0"/>
              </a:rPr>
            </a:br>
            <a:endParaRPr lang="ru-RU" altLang="ru-RU" dirty="0" smtClean="0"/>
          </a:p>
        </p:txBody>
      </p:sp>
      <p:pic>
        <p:nvPicPr>
          <p:cNvPr id="33795" name="Picture 7" descr="IMG_743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074" y="2289042"/>
            <a:ext cx="4067944" cy="2711963"/>
          </a:xfrm>
          <a:noFill/>
        </p:spPr>
      </p:pic>
      <p:pic>
        <p:nvPicPr>
          <p:cNvPr id="33796" name="Picture 8" descr="IMG_74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664" y="4437112"/>
            <a:ext cx="3523320" cy="2348880"/>
          </a:xfr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2" t="26875" r="64934" b="10937"/>
          <a:stretch/>
        </p:blipFill>
        <p:spPr bwMode="auto">
          <a:xfrm>
            <a:off x="6526344" y="3645024"/>
            <a:ext cx="2617655" cy="319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13349" y="116632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2730500" cy="34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1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1340768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ДОСТИЖЕНИЯ ОБУЧАЮЩИХСЯ ТЕХНИКУМА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615871"/>
              </p:ext>
            </p:extLst>
          </p:nvPr>
        </p:nvGraphicFramePr>
        <p:xfrm>
          <a:off x="488429" y="2075529"/>
          <a:ext cx="8260034" cy="4328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4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4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54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54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Именные стипендии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2014-2015 учебный год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2015-2016 учебный год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2016-2017 учебный год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Стипендия Правительства Российской Федерации 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Стипендия  Губернатора  Свердловской области «За успехи в освоении рабочей профессии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Рабочие стипендиаты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Газпромбанка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40 чел.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40 чел.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40 чел.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Стипендиаты ПАО «Уралмашзавод»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 чел.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 чел.</a:t>
                      </a:r>
                      <a:endParaRPr lang="ru-RU" sz="13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 чел</a:t>
                      </a:r>
                      <a:endParaRPr lang="ru-RU" sz="13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364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23" y="80293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866947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Результаты профессиональных успехов обучающихся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ГАПОУ СО «ЕПТТ им. В.М. Курочкина»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за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период 2014 – 2017 годы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584746"/>
              </p:ext>
            </p:extLst>
          </p:nvPr>
        </p:nvGraphicFramePr>
        <p:xfrm>
          <a:off x="195126" y="1700808"/>
          <a:ext cx="8681739" cy="496315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681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0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47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Результат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Участник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05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2014 – 2015 </a:t>
                      </a:r>
                      <a:r>
                        <a:rPr lang="ru-RU" sz="1050" dirty="0" err="1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уч.год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2-Ом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«Станочник»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Айрапетян Григорий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Ст-21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2-ом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«Электромонтер»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Савин Иван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Э-21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3-ем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«Станочник»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Айрапетян Григорий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Ст-21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3-ем 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«Электромонтер»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Савин Иван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Э-21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12 место на Всероссийском конкурсе профессионального мастерства по профессии «Станочник» в г. Казань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Айрапетян Григорий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Ст-21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4 место на третьем региональном чемпионате WorldSkills</a:t>
                      </a: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Russia</a:t>
                      </a: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Урал 2015 по компетенции «Сварочные технологии»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Юнашев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Максим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Ст-21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5 место на третьем региональном чемпионате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WorldSkills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Russia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Урал 2015 по компетенции «Электромонтаж»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Савин Илья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Э-21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0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6 место на третьем региональном чемпионате WorldSkills</a:t>
                      </a:r>
                      <a:r>
                        <a:rPr lang="en-US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Russia</a:t>
                      </a:r>
                      <a:r>
                        <a:rPr lang="ru-RU" sz="105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Урал 2015 по компетенции «Токарные работы на станках с ЧПУ»</a:t>
                      </a:r>
                      <a:endParaRPr lang="ru-RU" sz="105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Феофанов Семен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</a:t>
                      </a: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Ст-31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71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7 место на третьем региональном чемпионате </a:t>
                      </a:r>
                      <a:r>
                        <a:rPr lang="ru-RU" sz="105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WorldSkills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Russia</a:t>
                      </a: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Урал 2015 по компетенции «Парикмахерское искусство»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Вагнер Екатерина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ПИ-21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13088" marR="13088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3641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940004"/>
              </p:ext>
            </p:extLst>
          </p:nvPr>
        </p:nvGraphicFramePr>
        <p:xfrm>
          <a:off x="323528" y="1268763"/>
          <a:ext cx="8568951" cy="508509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624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66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2015 – 2016 уч.год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3-ем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«Станочник»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Барабанов Евгений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Ст-21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2-ом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«Сварщик»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Чикунов Аркадий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Св-31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3-ем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«Станочник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Барабанов Евгений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Ст-21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54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Окружном этапе Олимпиады профессионального мастерства среди обучающихся государственных профессиональных образовательных организаций Свердловской области с ограниченными возможностями здоровья, по профессии  «Станочник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Фирстов Вячеслав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Ту-31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4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Окружном этапе Олимпиады профессионального мастерства среди обучающихся государственных профессиональных образовательных организаций Свердловской области с ограниченными возможностями здоровья, по профессии  «Станочник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Карпов Павел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Ту-31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77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Окружном этапе Олимпиады профессионального мастерства среди обучающихся государственных профессиональных образовательных организаций Свердловской области с ограниченными возможностями здоровья, по профессии  «Станочник»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Бисеров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Александр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Ту-31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52035" marR="520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36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27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403411"/>
              </p:ext>
            </p:extLst>
          </p:nvPr>
        </p:nvGraphicFramePr>
        <p:xfrm>
          <a:off x="395536" y="987561"/>
          <a:ext cx="8496943" cy="538739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480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788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2016 – 2017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уч.год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2-ом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«Станочник»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Барабанов Евгений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Ст-31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75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на 2-Ом 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окружном этапе олимпиады профессионального мастерства среди учреждений СПО Свердловской области по профессии «Электромонтер»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Хасанов Хамид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гр.Э-21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Окружном этапе конкурса профессионального мастерства «Славим человека труда», проводимом среди учреждений СПО Свердловской области, по профессии  «Станочник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Барабанов Евгений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Ст-31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Региональном этапе  Всероссийской олимпиады для людей с ОВЗ по профессии «Технология строительных работ»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Пустыльников Андрей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Мл-21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17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XVI Открытом Чемпионате Екатеринбурга - Полуфинал России по парикмахерскому искусству в номинации «Высокая прическа с элементами плетения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Михайлова Анна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ПИ-31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XVI Открытом Чемпионате Екатеринбурга - Полуфинал России по парикмахерскому искусству в номинации «Салонная укладка на длинных волосах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Берсенева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Елизавета гр. ПМ-11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XVI Открытом Чемпионате Екатеринбурга - Полуфинал России по парикмахерскому искусству в номинации «Фантазийная историческая прическа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Гараева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Дарья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ПИ-31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XVI Открытом Чемпионате Екатеринбурга - Полуфинал России по парикмахерскому искусству в номинации «Свадебный образ жениха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Вахрушева Анастасия гр. ПМ-31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364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74" y="1381493"/>
            <a:ext cx="8822405" cy="2319845"/>
          </a:xfrm>
        </p:spPr>
        <p:txBody>
          <a:bodyPr>
            <a:noAutofit/>
          </a:bodyPr>
          <a:lstStyle/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течении 20 лет,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ЕПТТ им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 В.М. Курочкина осуществляет профессиональную подготовку выпускников общеобразовательных специальных (коррекционных) школ </a:t>
            </a:r>
            <a:endParaRPr lang="ru-RU" sz="1400" b="1" dirty="0" smtClean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1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 2 вида: инвалидов по слуху, слабослышащих и глухих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 техникуме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созданы специальная образовательная среда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(на основе информационных и телекоммуникационных технологий) и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оптимальные условия процесса профессионального образования подростков данной категории по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ООП 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Токарь – универсал» и «Оператор станков с программным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управлением»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971422" cy="97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WWStruk\Desktop\Мои документы\Конференции 2013-2014\НИТО 2014\Инвалиды по слуху, маляры\IMG_98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1369"/>
            <a:ext cx="2843808" cy="189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WWStruk\Desktop\Мои документы\Конференции 2013-2014\НИТО 2014\Инвалиды по слуху, маляры\IMG_98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4" y="3626540"/>
            <a:ext cx="2574032" cy="1716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WWStruk\Desktop\Мои документы\Конференции 2013-2014\НИТО 2014\Инвалиды по слуху, маляры\IMG_9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889780"/>
            <a:ext cx="2952328" cy="196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WWStruk\Desktop\Мои документы\Конференции 2013-2014\НИТО 2014\Инвалиды по слуху, маляры\IMG_987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803" y="4995234"/>
            <a:ext cx="2794149" cy="186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91823" y="80293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0933" y="102936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ПРОФЕССИОНАЛЬНОЕ ОБРАЗОВАНИЕ ОБУЧАЮЩИХСЯ С ОВЗ</a:t>
            </a:r>
            <a:endParaRPr lang="ru-RU" sz="1600" b="1" dirty="0">
              <a:solidFill>
                <a:srgbClr val="1C5C9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55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183" y="1231435"/>
            <a:ext cx="5410944" cy="2592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400" b="1" dirty="0" smtClean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Для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глухих и слабослышащих обучающихся создана интерактивная аудитория,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оснащенная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специальным оборудованием </a:t>
            </a:r>
            <a:endParaRPr lang="ru-RU" sz="1400" b="1" dirty="0" smtClean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аппаратурой для индивидуальной коррекции амплитудно-частотных характеристик звуковых волн повышающих порог слышимости детей. </a:t>
            </a:r>
            <a:endParaRPr lang="ru-RU" sz="1400" b="1" dirty="0" smtClean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4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971422" cy="97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4098" name="Picture 2" descr="C:\Users\WWStruk\Desktop\Мои документы\Конференции 2013-2014\НИТО 2014\Инвалиды по слуху, маляры\IMG_9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1772815"/>
            <a:ext cx="3433538" cy="228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WWStruk\Desktop\Мои документы\Конференции 2013-2014\НИТО 2014\Инвалиды по слуху, маляры\IMG_98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0419"/>
            <a:ext cx="228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2286000" y="3140968"/>
            <a:ext cx="3294113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32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8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4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16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4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Цель создания данной аудитории состоит в обеспечении возможности общения 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неслышащих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и слабослышащих детей между собой и с преподавателем. </a:t>
            </a:r>
          </a:p>
          <a:p>
            <a:endParaRPr lang="ru-RU" sz="1400" dirty="0">
              <a:latin typeface="Bookman Old Style" panose="020506040505050202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83974" y="250707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rgbClr val="164770"/>
                </a:solidFill>
                <a:effectLst>
                  <a:outerShdw blurRad="50800" dist="38100" dir="2700000" algn="tl" rotWithShape="0">
                    <a:schemeClr val="bg1">
                      <a:lumMod val="75000"/>
                      <a:alpha val="40000"/>
                    </a:schemeClr>
                  </a:outerShdw>
                </a:effectLst>
                <a:latin typeface="+mj-lt"/>
                <a:ea typeface="+mj-ea"/>
                <a:cs typeface="Segoe UI" pitchFamily="34" charset="0"/>
              </a:defRPr>
            </a:lvl1pPr>
          </a:lstStyle>
          <a:p>
            <a:r>
              <a:rPr lang="ru-RU" sz="110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smtClean="0">
                <a:latin typeface="Bookman Old Style" panose="02050604050505020204" pitchFamily="18" charset="0"/>
              </a:rPr>
            </a:br>
            <a:r>
              <a:rPr lang="ru-RU" sz="110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smtClean="0">
                <a:latin typeface="Bookman Old Style" panose="02050604050505020204" pitchFamily="18" charset="0"/>
              </a:rPr>
            </a:br>
            <a:r>
              <a:rPr lang="ru-RU" sz="110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smtClean="0">
                <a:latin typeface="Bookman Old Style" panose="02050604050505020204" pitchFamily="18" charset="0"/>
              </a:rPr>
            </a:br>
            <a:r>
              <a:rPr lang="ru-RU" sz="110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2555776" y="4797152"/>
            <a:ext cx="6264696" cy="18722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32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8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4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 baseline="0">
                <a:solidFill>
                  <a:srgbClr val="1C5C90"/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8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7"/>
              </a:buBlip>
              <a:defRPr sz="16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400" kern="1200">
                <a:solidFill>
                  <a:srgbClr val="164770"/>
                </a:solidFill>
                <a:latin typeface="Segoe UI" pitchFamily="34" charset="0"/>
                <a:ea typeface="+mn-ea"/>
                <a:cs typeface="Segoe UI" pitchFamily="34" charset="0"/>
              </a:defRPr>
            </a:lvl9pPr>
          </a:lstStyle>
          <a:p>
            <a:pPr marL="0" indent="0" algn="ctr">
              <a:buFontTx/>
              <a:buNone/>
            </a:pP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Так как большая часть обучающихся слабослышащие (тугоухие) дети, с частичной недостаточностью слуха, которые различают менее интенсивные и более разнообразные по своей частотной характеристике звуки, преподаватели конструируют теоретические и лабораторно-практические занятия с использованием аудиоинформации</a:t>
            </a:r>
          </a:p>
          <a:p>
            <a:pPr algn="ctr"/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8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730021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2832317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ru-RU" sz="2500" b="1" dirty="0" smtClean="0">
                <a:latin typeface="Bookman Old Style" panose="02050604050505020204" pitchFamily="18" charset="0"/>
              </a:rPr>
              <a:t>2013 </a:t>
            </a:r>
            <a:r>
              <a:rPr lang="ru-RU" sz="2500" b="1" dirty="0">
                <a:latin typeface="Bookman Old Style" panose="02050604050505020204" pitchFamily="18" charset="0"/>
              </a:rPr>
              <a:t>г. </a:t>
            </a:r>
            <a:r>
              <a:rPr lang="ru-RU" sz="2500" dirty="0">
                <a:latin typeface="Bookman Old Style" panose="02050604050505020204" pitchFamily="18" charset="0"/>
              </a:rPr>
              <a:t>–  создано Государственное автономное профессиональное образовательное учреждение  Свердловской области   «Екатеринбургский промышленно-технологический техникум им. В.М. Курочкина»  (ГАПОУ СО «ЕПТТ им В.М. Курочкина</a:t>
            </a:r>
            <a:r>
              <a:rPr lang="ru-RU" sz="2500" dirty="0" smtClean="0">
                <a:latin typeface="Bookman Old Style" panose="02050604050505020204" pitchFamily="18" charset="0"/>
              </a:rPr>
              <a:t>») (Постановление </a:t>
            </a:r>
            <a:r>
              <a:rPr lang="ru-RU" sz="2500" dirty="0">
                <a:latin typeface="Bookman Old Style" panose="02050604050505020204" pitchFamily="18" charset="0"/>
              </a:rPr>
              <a:t>Правительства Свердловской области № 1508-ПП  от 16.12.2013 г</a:t>
            </a:r>
            <a:r>
              <a:rPr lang="ru-RU" sz="2500" dirty="0" smtClean="0">
                <a:latin typeface="Bookman Old Style" panose="02050604050505020204" pitchFamily="18" charset="0"/>
              </a:rPr>
              <a:t>.) </a:t>
            </a:r>
            <a:endParaRPr lang="ru-RU" sz="25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1" r="-9812"/>
          <a:stretch/>
        </p:blipFill>
        <p:spPr bwMode="auto">
          <a:xfrm>
            <a:off x="72689" y="2636911"/>
            <a:ext cx="297010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636911"/>
            <a:ext cx="2760063" cy="38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58405"/>
            <a:ext cx="2451100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679" y="3091729"/>
            <a:ext cx="2541587" cy="35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566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0933" y="1124744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Результаты профессиональных успехов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обучающихся с ОВЗ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ГАПОУ СО «ЕПТТ им. В.М. Курочкина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354612"/>
              </p:ext>
            </p:extLst>
          </p:nvPr>
        </p:nvGraphicFramePr>
        <p:xfrm>
          <a:off x="290884" y="1987099"/>
          <a:ext cx="8601596" cy="457598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527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08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2016 – 2017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уч.год</a:t>
                      </a: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3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втором окружном этапе олимпиады профессионального мастерства среди обучающихся государственных профессиональных образовательных организаций Свердловской области с ограниченными возможностями здоровья, по профессии «Маляр (строительный)»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Пустыльников Андрей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Мл-21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Calibri"/>
                        <a:cs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7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Региональном этапе  Всероссийской олимпиады для людей с ОВЗ по профессии «Технология строительных работ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Пустыльников Андрей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Мл-21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XVI Открытом Чемпионате Екатеринбурга - Полуфинал России по парикмахерскому искусству в номинации «Высокая прическа с элементами плетения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Михайлова Анна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ПИ-31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12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степени на Региональном этапе Национального чемпионата профессионального мастерства для людей с инвалидностью «Абилимпикс-2017» по компетенции «Парикмахерское искусство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Михайлова Анна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ПИ-31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3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Диплом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  степени на Региональном этапе Национального чемпионата профессионального мастерства для людей с инвалидностью «Абилимпикс-2017» по компетенции «Электромонтаж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Сорокин Владимир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Э-31</a:t>
                      </a:r>
                      <a:endParaRPr lang="ru-RU" sz="120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2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8 место на Национального чемпионата профессионального мастерства для людей с инвалидностью «Абилимпикс-2017» по компетенции «Парикмахерское искусство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»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Bookman Old Style" panose="02050604050505020204" pitchFamily="18" charset="0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Михайлова Анна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Bookman Old Style" panose="02050604050505020204" pitchFamily="18" charset="0"/>
                        </a:rPr>
                        <a:t>гр. ПИ-21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Bookman Old Style" panose="02050604050505020204" pitchFamily="18" charset="0"/>
                        <a:ea typeface="Times New Roman"/>
                      </a:endParaRPr>
                    </a:p>
                  </a:txBody>
                  <a:tcPr marL="26703" marR="26703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905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31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4303" y="1772816"/>
            <a:ext cx="79771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lnSpc>
                <a:spcPct val="150000"/>
              </a:lnSpc>
              <a:buAutoNum type="arabicParenR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2014 – 2015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г.г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. – участник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Федеральной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целевой программы 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развития образования по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направлению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«Разработка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и внедрение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программ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модернизации систем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профессионального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образования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субъектов </a:t>
            </a: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Российской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Федерации» 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4374" y="1309410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РЕАЛИЗУЕМЫЕ ПРОЕКТЫ 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71" y="2204864"/>
            <a:ext cx="3255129" cy="381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6891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4001" y="1631702"/>
            <a:ext cx="768770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2) 2017 год - </a:t>
            </a:r>
            <a:r>
              <a:rPr lang="ru-RU" sz="1600" b="1" dirty="0" err="1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стажировочная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площадка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Базового центра подготовки рабочих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кадров (совместно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 Территориальным центром повышения квалификации ФГАОУ ВО «Уральский федеральный университет имени первого Президента России Б.Н. Ельцина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»).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Реализована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ДОП ПК «Проектирование и реализация учебно-производственного процесса на основе применения  профессиональных стандартов, лучшего отечественного и международного опыта (профессия «Токарь (токарь-универсал)». 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Обучение прошли 10 человек. </a:t>
            </a:r>
          </a:p>
          <a:p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3) Март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2017 </a:t>
            </a: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года - создана </a:t>
            </a:r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первичная организация Свердловское региональное отделение «Союз машиностроителей России».</a:t>
            </a:r>
          </a:p>
        </p:txBody>
      </p:sp>
    </p:spTree>
    <p:extLst>
      <p:ext uri="{BB962C8B-B14F-4D97-AF65-F5344CB8AC3E}">
        <p14:creationId xmlns:p14="http://schemas.microsoft.com/office/powerpoint/2010/main" val="25486643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828" y="1196752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1400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400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400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400" dirty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400" dirty="0" smtClean="0">
              <a:latin typeface="Bookman Old Style" panose="020506040505050202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4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13121" y="1268760"/>
            <a:ext cx="86817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3) В 2017 году организован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Экзаменационный центр по осуществлению процедуры независимой оценки квалификации на соответствие профессиональным стандартам выпускников учреждений СПО, а также работников машиностроительных предприятий Свердловской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области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по квалификациям «Токарь», «Фрезеровщик», «Станочник широкого профиля» и «Слесарь МСР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»</a:t>
            </a:r>
          </a:p>
          <a:p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endParaRPr lang="ru-RU" sz="14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ru-RU" sz="1400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18 </a:t>
            </a:r>
            <a:r>
              <a:rPr lang="ru-RU" sz="1400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обучающихся техникума прошли независимую оценку квалификации: по квалификации «Станочник широкого профиля» - 8 чел; по квалификации «Токарь» – 10 чел. </a:t>
            </a:r>
          </a:p>
        </p:txBody>
      </p:sp>
      <p:pic>
        <p:nvPicPr>
          <p:cNvPr id="12290" name="Picture 2" descr="C:\Users\WWStruk\AppData\Local\Temp\Rar$DI36.6320\положени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" t="3083" r="6500" b="4392"/>
          <a:stretch/>
        </p:blipFill>
        <p:spPr bwMode="auto">
          <a:xfrm>
            <a:off x="7014990" y="3655788"/>
            <a:ext cx="2129010" cy="317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WWStruk\AppData\Local\Temp\Rar$DI38.3599\письма МЗИ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9478"/>
            <a:ext cx="247721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WWStruk\AppData\Local\Temp\Rar$DI38.8901\приказ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/>
          <a:stretch/>
        </p:blipFill>
        <p:spPr bwMode="auto">
          <a:xfrm>
            <a:off x="2230582" y="3270563"/>
            <a:ext cx="2331029" cy="35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WWStruk\AppData\Local\Temp\Rar$DI39.6855\соглашение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6842"/>
          <a:stretch/>
        </p:blipFill>
        <p:spPr bwMode="auto">
          <a:xfrm>
            <a:off x="5652120" y="3623529"/>
            <a:ext cx="1996445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1850"/>
          <a:stretch/>
        </p:blipFill>
        <p:spPr bwMode="auto">
          <a:xfrm>
            <a:off x="4003050" y="3519055"/>
            <a:ext cx="2249487" cy="3309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664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C:\Users\WWStruk\AppData\Local\Temp\Rar$DI43.1102\аттеста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8" y="1196752"/>
            <a:ext cx="4501926" cy="322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WWStruk\AppData\Local\Temp\Rar$DI00.851\225a7ff1-5567-44ee-839f-5d8e889f448c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73" y="3068960"/>
            <a:ext cx="2680527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WWStruk\AppData\Local\Temp\Rar$DI07.693\аттестационное удостоверение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348880"/>
            <a:ext cx="2689914" cy="372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664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1800" b="1" cap="all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800" b="1" cap="all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800" b="1" cap="all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800" b="1" cap="all" dirty="0" smtClean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800" b="1" cap="all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sz="1800" b="1" cap="all" dirty="0"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1800" b="1" cap="all" dirty="0" smtClean="0">
                <a:latin typeface="Bookman Old Style" panose="02050604050505020204" pitchFamily="18" charset="0"/>
              </a:rPr>
              <a:t>стратегические </a:t>
            </a:r>
          </a:p>
          <a:p>
            <a:pPr marL="0" indent="0" algn="ctr">
              <a:buNone/>
            </a:pPr>
            <a:r>
              <a:rPr lang="ru-RU" sz="1800" b="1" cap="all" dirty="0" smtClean="0">
                <a:latin typeface="Bookman Old Style" panose="02050604050505020204" pitchFamily="18" charset="0"/>
              </a:rPr>
              <a:t>направления </a:t>
            </a:r>
          </a:p>
          <a:p>
            <a:pPr marL="0" indent="0" algn="ctr">
              <a:buNone/>
            </a:pPr>
            <a:r>
              <a:rPr lang="ru-RU" sz="1800" b="1" cap="all" dirty="0" smtClean="0">
                <a:latin typeface="Bookman Old Style" panose="02050604050505020204" pitchFamily="18" charset="0"/>
              </a:rPr>
              <a:t>развития </a:t>
            </a:r>
          </a:p>
          <a:p>
            <a:pPr marL="0" indent="0" algn="ctr">
              <a:buNone/>
            </a:pPr>
            <a:r>
              <a:rPr lang="ru-RU" sz="1800" b="1" cap="all" dirty="0" smtClean="0">
                <a:latin typeface="Bookman Old Style" panose="02050604050505020204" pitchFamily="18" charset="0"/>
              </a:rPr>
              <a:t>техникума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8430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73942305"/>
              </p:ext>
            </p:extLst>
          </p:nvPr>
        </p:nvGraphicFramePr>
        <p:xfrm>
          <a:off x="323528" y="980728"/>
          <a:ext cx="830180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704841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36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2348880"/>
            <a:ext cx="5670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СПАСИБО </a:t>
            </a:r>
          </a:p>
          <a:p>
            <a:pPr algn="ctr"/>
            <a:endParaRPr lang="ru-RU" sz="4000" b="1" dirty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0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2548664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9" y="1124744"/>
            <a:ext cx="85132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Номенклатура образовательных услуг </a:t>
            </a:r>
            <a:endParaRPr lang="ru-RU" sz="1600" b="1" dirty="0" smtClean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оказываемых </a:t>
            </a:r>
            <a:r>
              <a:rPr lang="ru-RU" sz="16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ГАПОУ СО «Екатеринбургский промышленно-технологический техникум им. В.М. Курочкина»: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Среднее </a:t>
            </a:r>
            <a:r>
              <a:rPr lang="ru-RU" sz="1600" dirty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профессиональное образование по программам подготовки квалифицированных рабочих, служащих на базе общего среднего образования со сроком обучения 10 месяцев;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Среднее </a:t>
            </a:r>
            <a:r>
              <a:rPr lang="ru-RU" sz="1600" dirty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профессиональное образование по программам подготовки квалифицированных рабочих, служащих на базе основного общего образования с единовременным получением общего среднего образования со сроком обучения 2 года 10 месяцев;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Среднее </a:t>
            </a:r>
            <a:r>
              <a:rPr lang="ru-RU" sz="1600" dirty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профессиональное образование по программам подготовки специалистов среднего звена на базе общего среднего образования со сроком обучения 2 года 10 месяцев;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Профессиональное </a:t>
            </a:r>
            <a:r>
              <a:rPr lang="ru-RU" sz="1600" dirty="0">
                <a:solidFill>
                  <a:srgbClr val="1C5C90"/>
                </a:solidFill>
                <a:latin typeface="Bookman Old Style" panose="02050604050505020204" pitchFamily="18" charset="0"/>
              </a:rPr>
              <a:t>обучение по программам профессиональной подготовки по профессиям рабочих и должностям служащих  со сроком обучения от 3 до 6 месяцев;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Профессиональное </a:t>
            </a:r>
            <a:r>
              <a:rPr lang="ru-RU" sz="1600" dirty="0">
                <a:solidFill>
                  <a:srgbClr val="1C5C90"/>
                </a:solidFill>
                <a:latin typeface="Bookman Old Style" panose="02050604050505020204" pitchFamily="18" charset="0"/>
              </a:rPr>
              <a:t>обучение по программам профессиональной переподготовки по профессиям рабочих и должностям служащих  со сроком обучения от 3 до 6 месяцев;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Профессиональное </a:t>
            </a:r>
            <a:r>
              <a:rPr lang="ru-RU" sz="1600" dirty="0">
                <a:solidFill>
                  <a:srgbClr val="1C5C90"/>
                </a:solidFill>
                <a:latin typeface="Bookman Old Style" panose="02050604050505020204" pitchFamily="18" charset="0"/>
              </a:rPr>
              <a:t>обучение по программам повышения квалификации рабочих и служащих  со сроком обучения от 3 до 6 месяцев.</a:t>
            </a:r>
          </a:p>
        </p:txBody>
      </p:sp>
    </p:spTree>
    <p:extLst>
      <p:ext uri="{BB962C8B-B14F-4D97-AF65-F5344CB8AC3E}">
        <p14:creationId xmlns:p14="http://schemas.microsoft.com/office/powerpoint/2010/main" val="1709956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1" y="1124744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1" y="1124744"/>
            <a:ext cx="875374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Структура подготовки специалистов осуществляется </a:t>
            </a:r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по следующим профессиональным образовательным программам очной и заочной формам обучения: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1) </a:t>
            </a:r>
            <a:r>
              <a:rPr lang="ru-RU" sz="15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подготовки квалифицированных рабочих, служащих (ППКРС) по профессиям: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- 15.01.25 Станочник (металлообработка);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- 15.01.26 Токарь-универсал;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- 15.01.30 Слесарь;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- 15.01.05 Сварщик (электросварочные и газосварочные работы);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- 13.01.10 Электромонтёр по ремонту и обслуживанию электрооборудования (по отраслям);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- 09.01.03 Мастер по обработке цифровой информации;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- 43.01.02 Парикмахер;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2) </a:t>
            </a:r>
            <a:r>
              <a:rPr lang="ru-RU" sz="15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подготовки специалистов среднего звена по специальностям: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- 43.02.02. Парикмахерское искусство;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- 22.02.06 Сварочное производство;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3) </a:t>
            </a:r>
            <a:r>
              <a:rPr lang="ru-RU" sz="1500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профессиональной подготовки:</a:t>
            </a:r>
          </a:p>
          <a:p>
            <a:r>
              <a:rPr lang="ru-RU" sz="1500" dirty="0">
                <a:solidFill>
                  <a:srgbClr val="1C5C90"/>
                </a:solidFill>
                <a:latin typeface="Bookman Old Style" panose="02050604050505020204" pitchFamily="18" charset="0"/>
              </a:rPr>
              <a:t>- 13450 Маляр.</a:t>
            </a:r>
          </a:p>
          <a:p>
            <a:endParaRPr lang="ru-RU" sz="1400" dirty="0">
              <a:solidFill>
                <a:srgbClr val="1C5C9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34" y="4826299"/>
            <a:ext cx="1851670" cy="185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596" y="4790120"/>
            <a:ext cx="1851670" cy="1904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Токарь-универсал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90121"/>
            <a:ext cx="1887848" cy="18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93532"/>
            <a:ext cx="1880841" cy="18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537" y="4809916"/>
            <a:ext cx="1884436" cy="188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80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06787" y="1268760"/>
            <a:ext cx="7714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ДИНАМИКА ПРИЕМА </a:t>
            </a:r>
          </a:p>
          <a:p>
            <a:pPr algn="ctr"/>
            <a:r>
              <a:rPr lang="ru-RU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п</a:t>
            </a:r>
            <a:r>
              <a:rPr lang="ru-RU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о очной и заочной форме обучени</a:t>
            </a:r>
            <a:r>
              <a:rPr lang="ru-RU" sz="1600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я</a:t>
            </a:r>
            <a:endParaRPr lang="ru-RU" sz="1600" b="1" dirty="0">
              <a:solidFill>
                <a:srgbClr val="1C5C9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580688073"/>
              </p:ext>
            </p:extLst>
          </p:nvPr>
        </p:nvGraphicFramePr>
        <p:xfrm>
          <a:off x="488431" y="1988840"/>
          <a:ext cx="8332042" cy="4280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2914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026949"/>
              </p:ext>
            </p:extLst>
          </p:nvPr>
        </p:nvGraphicFramePr>
        <p:xfrm>
          <a:off x="611561" y="2276872"/>
          <a:ext cx="8009862" cy="4197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1" y="1268760"/>
            <a:ext cx="8009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1C5C90"/>
                </a:solidFill>
                <a:latin typeface="Bookman Old Style" panose="02050604050505020204" pitchFamily="18" charset="0"/>
              </a:rPr>
              <a:t>динамика количества обучающихся, </a:t>
            </a:r>
            <a:endParaRPr lang="ru-RU" b="1" cap="all" dirty="0" smtClean="0">
              <a:solidFill>
                <a:srgbClr val="1C5C9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cap="all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освоивших </a:t>
            </a:r>
            <a:r>
              <a:rPr lang="ru-RU" b="1" cap="all" dirty="0">
                <a:solidFill>
                  <a:srgbClr val="1C5C90"/>
                </a:solidFill>
                <a:latin typeface="Bookman Old Style" panose="02050604050505020204" pitchFamily="18" charset="0"/>
              </a:rPr>
              <a:t>программы:</a:t>
            </a:r>
          </a:p>
        </p:txBody>
      </p:sp>
    </p:spTree>
    <p:extLst>
      <p:ext uri="{BB962C8B-B14F-4D97-AF65-F5344CB8AC3E}">
        <p14:creationId xmlns:p14="http://schemas.microsoft.com/office/powerpoint/2010/main" val="82914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72747"/>
            <a:ext cx="8229600" cy="50014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69592"/>
            <a:ext cx="86189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>
                <a:solidFill>
                  <a:srgbClr val="1C5C90"/>
                </a:solidFill>
                <a:latin typeface="Bookman Old Style" panose="02050604050505020204" pitchFamily="18" charset="0"/>
              </a:rPr>
              <a:t>Контингент </a:t>
            </a:r>
            <a:r>
              <a:rPr lang="ru-RU" b="1" cap="all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обучающихся</a:t>
            </a:r>
          </a:p>
          <a:p>
            <a:pPr algn="ctr"/>
            <a:r>
              <a:rPr lang="ru-RU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по </a:t>
            </a:r>
            <a:r>
              <a:rPr lang="ru-RU" b="1" dirty="0">
                <a:solidFill>
                  <a:srgbClr val="1C5C90"/>
                </a:solidFill>
                <a:latin typeface="Bookman Old Style" panose="02050604050505020204" pitchFamily="18" charset="0"/>
              </a:rPr>
              <a:t>состоянию на </a:t>
            </a:r>
            <a:r>
              <a:rPr lang="ru-RU" b="1" cap="all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01.10.2017 </a:t>
            </a:r>
            <a:r>
              <a:rPr lang="ru-RU" b="1" dirty="0" smtClean="0">
                <a:solidFill>
                  <a:srgbClr val="1C5C90"/>
                </a:solidFill>
                <a:latin typeface="Bookman Old Style" panose="02050604050505020204" pitchFamily="18" charset="0"/>
              </a:rPr>
              <a:t>г.</a:t>
            </a:r>
            <a:endParaRPr lang="ru-RU" b="1" cap="all" dirty="0">
              <a:solidFill>
                <a:srgbClr val="1C5C9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0" t="41912" r="26277" b="26961"/>
          <a:stretch/>
        </p:blipFill>
        <p:spPr bwMode="auto">
          <a:xfrm>
            <a:off x="431163" y="2392922"/>
            <a:ext cx="8559973" cy="34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14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974" y="250707"/>
            <a:ext cx="8229600" cy="980728"/>
          </a:xfrm>
        </p:spPr>
        <p:txBody>
          <a:bodyPr>
            <a:noAutofit/>
          </a:bodyPr>
          <a:lstStyle/>
          <a:p>
            <a:r>
              <a:rPr lang="ru-RU" sz="1100" dirty="0" smtClean="0">
                <a:latin typeface="Bookman Old Style" panose="02050604050505020204" pitchFamily="18" charset="0"/>
              </a:rPr>
              <a:t>Государственное автономное профессиональное  образовательное учреждение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Свердловской области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«Екатеринбургский промышленно-технологический техникум 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>им. В.М. Курочкина»</a:t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endParaRPr lang="ru-RU" sz="11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23" y="850357"/>
            <a:ext cx="8229600" cy="81609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7200" b="1" dirty="0" smtClean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КАДРОВОЕ ОБЕСПЕЧЕНИЕ ОБРАЗОВАТЕЛЬНОГО ПРОЦЕССА</a:t>
            </a:r>
            <a:endParaRPr lang="ru-RU" sz="7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2000" dirty="0" smtClean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3100" dirty="0">
              <a:latin typeface="Bookman Old Style" panose="020506040505050202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</a:blip>
          <a:srcRect l="14924" t="16578" r="14238" b="24214"/>
          <a:stretch/>
        </p:blipFill>
        <p:spPr bwMode="auto">
          <a:xfrm>
            <a:off x="70074" y="0"/>
            <a:ext cx="836712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5C216-A482-4BD0-BE79-285EFF162796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81" y="69027"/>
            <a:ext cx="767685" cy="76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496403565"/>
              </p:ext>
            </p:extLst>
          </p:nvPr>
        </p:nvGraphicFramePr>
        <p:xfrm>
          <a:off x="179512" y="1484784"/>
          <a:ext cx="8825754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8291457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S102589847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race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2700000" scaled="1"/>
        </a:gradFill>
        <a:blipFill>
          <a:blip xmlns:r="http://schemas.openxmlformats.org/officeDocument/2006/relationships" r:embed="rId1">
            <a:duotone>
              <a:srgbClr val="FFFFFF"/>
              <a:schemeClr val="phClr">
                <a:tint val="100000"/>
              </a:schemeClr>
            </a:duotone>
          </a:blip>
          <a:tile tx="0" ty="0" sx="80000" sy="85000" flip="none" algn="tl"/>
        </a:blipFill>
      </a:fillStyleLst>
      <a:lnStyleLst>
        <a:ln w="13175" cap="flat" cmpd="sng" algn="ctr">
          <a:solidFill>
            <a:schemeClr val="phClr">
              <a:alpha val="100000"/>
            </a:schemeClr>
          </a:solidFill>
          <a:prstDash val="solid"/>
        </a:ln>
        <a:ln w="19525" cap="flat" cmpd="sng" algn="ctr">
          <a:solidFill>
            <a:schemeClr val="phClr">
              <a:alpha val="100000"/>
            </a:schemeClr>
          </a:solidFill>
          <a:prstDash val="solid"/>
        </a:ln>
        <a:ln w="26350" cap="flat" cmpd="sng" algn="ctr">
          <a:solidFill>
            <a:schemeClr val="phClr">
              <a:alpha val="100000"/>
            </a:schemeClr>
          </a:solidFill>
          <a:prstDash val="solid"/>
        </a:ln>
      </a:lnStyleLst>
      <a:effectStyleLst>
        <a:effectStyle>
          <a:effectLst>
            <a:outerShdw blurRad="95000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4800000"/>
            </a:lightRig>
          </a:scene3d>
          <a:sp3d contourW="12700" prstMaterial="powder">
            <a:bevelT h="25400"/>
            <a:bevelB h="25400"/>
            <a:contourClr>
              <a:schemeClr val="phClr">
                <a:shade val="60000"/>
                <a:satMod val="110000"/>
              </a:schemeClr>
            </a:contourClr>
          </a:sp3d>
        </a:effectStyle>
        <a:effectStyle>
          <a:effectLst>
            <a:outerShdw blurRad="254000" dist="50800" dir="2700000" algn="tl">
              <a:srgbClr val="000000">
                <a:alpha val="55000"/>
              </a:srgbClr>
            </a:outerShdw>
          </a:effectLst>
          <a:scene3d>
            <a:camera prst="perspectiveFront" fov="7200000"/>
            <a:lightRig rig="brightRoom" dir="t">
              <a:rot lat="0" lon="0" rev="2700000"/>
            </a:lightRig>
          </a:scene3d>
          <a:sp3d>
            <a:bevelT w="342900" h="38100" prst="softRound"/>
            <a:bevelB w="342900" h="38100" prst="softRound"/>
            <a:contourClr>
              <a:srgbClr val="000000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CF18B01-1A88-40F1-B872-3260BEF31E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TS102589847</Template>
  <TotalTime>0</TotalTime>
  <Words>3513</Words>
  <Application>Microsoft Office PowerPoint</Application>
  <PresentationFormat>Экран (4:3)</PresentationFormat>
  <Paragraphs>621</Paragraphs>
  <Slides>36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Bookman Old Style</vt:lpstr>
      <vt:lpstr>Calibri</vt:lpstr>
      <vt:lpstr>Century Gothic</vt:lpstr>
      <vt:lpstr>Segoe UI</vt:lpstr>
      <vt:lpstr>Segoe UI Symbol</vt:lpstr>
      <vt:lpstr>Times New Roman</vt:lpstr>
      <vt:lpstr>Wingdings</vt:lpstr>
      <vt:lpstr>TS102589847</vt:lpstr>
      <vt:lpstr>   Государственное автономное профессиональное образовательное учреждение  Свердловской области  «Екатеринбургский промышленно-технологический техникум им. В.М. Курочкина»  ЦИФРЫ И ФАКТЫ 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Мастерская дуговой сварки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Лаборатория «Метрология, стандартизация и сертификация»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Презентация PowerPoint</vt:lpstr>
      <vt:lpstr>Лаборатория «Электромонтажные работы»</vt:lpstr>
      <vt:lpstr>Лабораторный комплекс по химии</vt:lpstr>
      <vt:lpstr>Лабораторный комплекс по физики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   Подписание договора «О сетевом партнерстве (взаимодействии) в рамках становления и развития многофункционального образовательного центра машиностроительного профиля»  (21 февраля 2013 года)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Презентация PowerPoint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  <vt:lpstr>Государственное автономное профессиональное  образовательное учреждение Свердловской области «Екатеринбургский промышленно-технологический техникум  им. В.М. Курочкина»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2014-03-08T17:08:07Z</dcterms:created>
  <dcterms:modified xsi:type="dcterms:W3CDTF">2020-10-21T17:11:35Z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TC025898479991</vt:lpwstr>
  </property>
</Properties>
</file>